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346" r:id="rId2"/>
    <p:sldId id="256" r:id="rId3"/>
    <p:sldId id="257" r:id="rId4"/>
    <p:sldId id="351" r:id="rId5"/>
    <p:sldId id="415" r:id="rId6"/>
    <p:sldId id="349" r:id="rId7"/>
    <p:sldId id="354" r:id="rId8"/>
    <p:sldId id="350" r:id="rId9"/>
    <p:sldId id="258" r:id="rId10"/>
    <p:sldId id="337" r:id="rId11"/>
    <p:sldId id="348" r:id="rId12"/>
    <p:sldId id="338" r:id="rId13"/>
    <p:sldId id="356" r:id="rId14"/>
    <p:sldId id="377" r:id="rId15"/>
    <p:sldId id="355" r:id="rId16"/>
    <p:sldId id="357" r:id="rId17"/>
    <p:sldId id="358" r:id="rId18"/>
    <p:sldId id="410" r:id="rId19"/>
    <p:sldId id="263" r:id="rId20"/>
    <p:sldId id="359" r:id="rId21"/>
    <p:sldId id="266" r:id="rId22"/>
    <p:sldId id="360" r:id="rId23"/>
    <p:sldId id="361" r:id="rId24"/>
    <p:sldId id="362" r:id="rId25"/>
    <p:sldId id="270" r:id="rId26"/>
    <p:sldId id="363" r:id="rId27"/>
    <p:sldId id="365" r:id="rId28"/>
    <p:sldId id="367" r:id="rId29"/>
    <p:sldId id="366" r:id="rId30"/>
    <p:sldId id="272" r:id="rId31"/>
    <p:sldId id="368" r:id="rId32"/>
    <p:sldId id="369" r:id="rId33"/>
    <p:sldId id="371" r:id="rId34"/>
    <p:sldId id="375" r:id="rId35"/>
    <p:sldId id="370" r:id="rId36"/>
    <p:sldId id="372" r:id="rId37"/>
    <p:sldId id="418" r:id="rId38"/>
    <p:sldId id="373" r:id="rId39"/>
    <p:sldId id="374" r:id="rId40"/>
    <p:sldId id="376" r:id="rId41"/>
    <p:sldId id="281" r:id="rId42"/>
    <p:sldId id="379" r:id="rId43"/>
    <p:sldId id="384" r:id="rId44"/>
    <p:sldId id="385" r:id="rId45"/>
    <p:sldId id="378" r:id="rId46"/>
    <p:sldId id="416" r:id="rId47"/>
    <p:sldId id="417" r:id="rId48"/>
    <p:sldId id="282" r:id="rId49"/>
    <p:sldId id="283" r:id="rId50"/>
    <p:sldId id="388" r:id="rId51"/>
    <p:sldId id="419" r:id="rId52"/>
    <p:sldId id="387" r:id="rId53"/>
    <p:sldId id="389" r:id="rId54"/>
    <p:sldId id="403" r:id="rId55"/>
    <p:sldId id="404" r:id="rId56"/>
    <p:sldId id="405" r:id="rId57"/>
    <p:sldId id="390" r:id="rId58"/>
    <p:sldId id="414" r:id="rId59"/>
    <p:sldId id="395" r:id="rId60"/>
    <p:sldId id="396" r:id="rId61"/>
    <p:sldId id="397" r:id="rId62"/>
    <p:sldId id="398" r:id="rId63"/>
    <p:sldId id="399" r:id="rId64"/>
    <p:sldId id="400" r:id="rId65"/>
    <p:sldId id="401" r:id="rId66"/>
    <p:sldId id="407" r:id="rId67"/>
    <p:sldId id="409" r:id="rId68"/>
    <p:sldId id="391" r:id="rId69"/>
    <p:sldId id="411" r:id="rId70"/>
    <p:sldId id="392" r:id="rId71"/>
    <p:sldId id="412" r:id="rId72"/>
    <p:sldId id="393" r:id="rId73"/>
    <p:sldId id="413" r:id="rId74"/>
    <p:sldId id="394" r:id="rId75"/>
    <p:sldId id="408" r:id="rId76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00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5" autoAdjust="0"/>
    <p:restoredTop sz="90929"/>
  </p:normalViewPr>
  <p:slideViewPr>
    <p:cSldViewPr>
      <p:cViewPr varScale="1">
        <p:scale>
          <a:sx n="71" d="100"/>
          <a:sy n="71" d="100"/>
        </p:scale>
        <p:origin x="79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2.xml"/><Relationship Id="rId1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92C73-96CB-4140-A695-1C174CC0FE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7790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2A011-65A4-47A0-8A17-D92ADC5607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1127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5AEA6-D30F-4B1A-9FD2-8113A8255A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0229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6FFF5-99A8-4AEA-AB05-1895B9403D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489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D0B65-C0C7-411E-BE68-D29F33445C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950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E897F-6B45-47C5-A97D-F25EDBD165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55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26F7C-ACD1-4EEB-A1C2-099885981D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871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C81A3-4607-4826-861A-1F1B1D5277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857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42A6F-9570-486D-9216-6851EFE1D2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8456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E041E-E687-4236-8F8B-FE248235CF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1160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04849-8F6A-4D44-8A33-F102BF5BAE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692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E6305-D8B7-4440-96EF-3BBA6AD0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3762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7AE2C9-E0EC-4F9A-95A4-F2426DA921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85775"/>
            <a:ext cx="8686800" cy="10096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5325" y="4725144"/>
            <a:ext cx="10872788" cy="18002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Кафедра факультетской хирургии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Дисциплина: абдоминальная хирургия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Лектор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кандидат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медицинских наук, 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доцент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кафедры </a:t>
            </a:r>
            <a:endParaRPr lang="ru-R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Солодов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Юрий 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Юрьевич</a:t>
            </a:r>
            <a:endParaRPr lang="ru-RU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56B5ED-6B60-A787-DD0A-5A7626D7EF71}"/>
              </a:ext>
            </a:extLst>
          </p:cNvPr>
          <p:cNvSpPr txBox="1"/>
          <p:nvPr/>
        </p:nvSpPr>
        <p:spPr>
          <a:xfrm>
            <a:off x="2640013" y="371475"/>
            <a:ext cx="9394825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Федеральное государственное бюджетное образовательное учреждение высшего образования "Оренбургский государственный медицинский университет" Министерства здравоохранения Российской Федерации</a:t>
            </a:r>
            <a:endParaRPr lang="ru-RU" sz="28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4894" y="2908067"/>
            <a:ext cx="1015365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Лекция «Заболевания печени: эхинококкоз, </a:t>
            </a:r>
            <a:r>
              <a:rPr lang="ru-RU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альвеококкоз</a:t>
            </a: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3" descr="Картинки по запросу логотип оргм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487363"/>
            <a:ext cx="20891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115888"/>
            <a:ext cx="11233150" cy="808037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Морфология: строение цестоды</a:t>
            </a:r>
          </a:p>
        </p:txBody>
      </p:sp>
      <p:pic>
        <p:nvPicPr>
          <p:cNvPr id="11267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48075" y="808038"/>
            <a:ext cx="462121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641350" y="3052763"/>
            <a:ext cx="10801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2: Взрослая особь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эхинококка</a:t>
            </a:r>
            <a:r>
              <a:rPr lang="en-US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Световая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микроскопия, окраска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гематоксилин-эозин.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9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3394075"/>
            <a:ext cx="886777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Прямоугольник 8"/>
          <p:cNvSpPr>
            <a:spLocks noChangeArrowheads="1"/>
          </p:cNvSpPr>
          <p:nvPr/>
        </p:nvSpPr>
        <p:spPr bwMode="auto">
          <a:xfrm>
            <a:off x="630238" y="6059488"/>
            <a:ext cx="10928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Рисунок 3: Взрослая особь эхинококка (Хирургия эхинококкоза / Ю.Л. Шевченко, Ф.Г. Назыров – М.:Издательство «Династия», 2016. – 288 с.).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115888"/>
            <a:ext cx="10153650" cy="838200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Морфология: строение яиц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954088"/>
            <a:ext cx="10801350" cy="5903912"/>
          </a:xfrm>
        </p:spPr>
        <p:txBody>
          <a:bodyPr/>
          <a:lstStyle/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Яйца паразита имеют сферическую форму размером до 30–50 мкм. 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Онкосферы покрыты несколькими оболочками (мембранами).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Устойчивы к воздействию внешних неблагоприятных факторов. Во влажной почве способны оставаться жизнеспособными в течение :</a:t>
            </a:r>
          </a:p>
          <a:p>
            <a:pPr marL="0" indent="538163" algn="just" eaLnBrk="1" hangingPunct="1">
              <a:buFont typeface="Arial" panose="020B0604020202020204" pitchFamily="34" charset="0"/>
              <a:buAutoNum type="arabicParenR"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трех недель – при температуре 30°С;</a:t>
            </a:r>
          </a:p>
          <a:p>
            <a:pPr marL="0" indent="538163" algn="just" eaLnBrk="1" hangingPunct="1">
              <a:buFont typeface="Arial" panose="020B0604020202020204" pitchFamily="34" charset="0"/>
              <a:buAutoNum type="arabicParenR"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около месяца – при 10–20°С;</a:t>
            </a:r>
          </a:p>
          <a:p>
            <a:pPr marL="0" indent="538163" algn="just" eaLnBrk="1" hangingPunct="1">
              <a:buFont typeface="Arial" panose="020B0604020202020204" pitchFamily="34" charset="0"/>
              <a:buAutoNum type="arabicParenR"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более полугода – при 6°C. 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Под воздействием прямых солнечных лучей и в сухих условиях яйца эхинококка могут выжить лишь в течение короткого периода времени.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115888"/>
            <a:ext cx="10153650" cy="822325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Морфология: строение яиц</a:t>
            </a:r>
          </a:p>
        </p:txBody>
      </p:sp>
      <p:pic>
        <p:nvPicPr>
          <p:cNvPr id="1331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33475"/>
            <a:ext cx="5364163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1130300"/>
            <a:ext cx="5357813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Прямоугольник 5"/>
          <p:cNvSpPr>
            <a:spLocks noChangeArrowheads="1"/>
          </p:cNvSpPr>
          <p:nvPr/>
        </p:nvSpPr>
        <p:spPr bwMode="auto">
          <a:xfrm>
            <a:off x="730250" y="6021388"/>
            <a:ext cx="107299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Рисунок 4. Полностью сформировавшиеся яйца эхинококка. Световая микроскопия (Хирургия эхинококкоза / Ю.Л. Шевченко, Ф.Г. Назыров – М.: Издательство «Династия», 2016. – 288 с.).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115888"/>
            <a:ext cx="10153650" cy="865187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Морфология: строение кисты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981075"/>
            <a:ext cx="10801350" cy="5876925"/>
          </a:xfrm>
        </p:spPr>
        <p:txBody>
          <a:bodyPr/>
          <a:lstStyle/>
          <a:p>
            <a:pPr marL="0" indent="538163" algn="just" eaLnBrk="1" hangingPunct="1"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Стенка кисты состоит из 2 оболочек:</a:t>
            </a:r>
          </a:p>
          <a:p>
            <a:pPr marL="0" indent="538163" algn="just" eaLnBrk="1" hangingPunct="1">
              <a:buFont typeface="Arial" panose="020B0604020202020204" pitchFamily="34" charset="0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внутренней – герминативной (зародышевой);</a:t>
            </a:r>
          </a:p>
          <a:p>
            <a:pPr marL="0" indent="538163" algn="just" eaLnBrk="1" hangingPunct="1">
              <a:buFont typeface="Arial" panose="020B0604020202020204" pitchFamily="34" charset="0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наружной –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кутикулярной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(хитиновой).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Герминативная оболочка – носитель всех жизненных функций паразита. 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Состоит из синцитиальных эпителиальных слоев и разделена на три зоны: </a:t>
            </a:r>
          </a:p>
          <a:p>
            <a:pPr marL="514350" indent="-514350" algn="just" eaLnBrk="1" hangingPunct="1"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камбиальную (пристеночную);</a:t>
            </a:r>
          </a:p>
          <a:p>
            <a:pPr marL="514350" indent="-514350" algn="just" eaLnBrk="1" hangingPunct="1"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зону известковых телец (среднюю);</a:t>
            </a:r>
          </a:p>
          <a:p>
            <a:pPr marL="514350" indent="-514350" algn="just" eaLnBrk="1" hangingPunct="1"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зону выводковых капсул с формирующимися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протосколексами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и юными дочерними цистами (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ацефалоцистами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514350" indent="-514350" algn="just" eaLnBrk="1" hangingPunct="1">
              <a:buFont typeface="+mj-lt"/>
              <a:buAutoNum type="arabicParenR"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115888"/>
            <a:ext cx="10153650" cy="777875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Морфология: строение кисты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052513"/>
            <a:ext cx="10801350" cy="5805487"/>
          </a:xfrm>
        </p:spPr>
        <p:txBody>
          <a:bodyPr/>
          <a:lstStyle/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Для однокамерного эхинококка характерен феномен эндогенного почкования, т.е. образования внутри материнской большой кисты одного или нескольких дочерних пузырей (ацефалоцист).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Ацефалоцисты по сравнению с протосколексами гораздо менее чувствительны к действию химиотерапии. Их наличие говорит о более высоком риске послеоперационных рецидивов.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При повреждении материнской кисты зародышевые элементы продолжают развитие с формированием экзогенных кист, которые развиваются из протосколексов, внедрившихся между хитиновой оболочкой и фиброзной капсулой. 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Экзогенные кисты встречаются редко.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115888"/>
            <a:ext cx="10153650" cy="936625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Морфология: строение кисты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052513"/>
            <a:ext cx="10801350" cy="5805487"/>
          </a:xfrm>
        </p:spPr>
        <p:txBody>
          <a:bodyPr/>
          <a:lstStyle/>
          <a:p>
            <a:pPr marL="0" indent="538163" algn="just" eaLnBrk="1" hangingPunct="1"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Хитиновая оболочка – полимерный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мукополисахарид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по химическому составу близкий к хитину насекомых. 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Толщина около 2 мм. 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Свойства: 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обеспечивает паразита низкомолекулярными питательными веществами;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служит для его защиты от воздействия защитных факторов со стороны хозяина. 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Полость эхинококковой цисты заполнена жидкостью, которая является продуктом секреции герминативной оболочки и содержит необходимые для паразита питательные вещества и продукты его метаболизма – в чистом виде очень токсична для организма промежуточного хозяина.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115888"/>
            <a:ext cx="10153650" cy="909637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Морфология</a:t>
            </a:r>
            <a:r>
              <a:rPr lang="ru-RU" altLang="ru-RU" sz="4800" b="1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строение</a:t>
            </a:r>
            <a:r>
              <a:rPr lang="ru-RU" altLang="ru-RU" sz="4800" b="1" smtClean="0">
                <a:latin typeface="Arial" panose="020B0604020202020204" pitchFamily="34" charset="0"/>
                <a:cs typeface="Arial" panose="020B0604020202020204" pitchFamily="34" charset="0"/>
              </a:rPr>
              <a:t> кисты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125538"/>
            <a:ext cx="10801350" cy="5732462"/>
          </a:xfrm>
        </p:spPr>
        <p:txBody>
          <a:bodyPr/>
          <a:lstStyle/>
          <a:p>
            <a:pPr marL="0" indent="538163" algn="just" eaLnBrk="1" hangingPunct="1"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Снаружи эхинококковая киста окружена плотной фиброзной капсулой (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перикиста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), образующейся в результате защитных реакций тканей печени против паразита.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Свойства фиброзной капсулы:</a:t>
            </a:r>
          </a:p>
          <a:p>
            <a:pPr marL="514350" indent="-514350" algn="just" eaLnBrk="1" hangingPunct="1"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является обязательным элементом эхинококковой кисты печени, без нее в печени эхинококковых кист не бывает;</a:t>
            </a:r>
          </a:p>
          <a:p>
            <a:pPr marL="514350" indent="-514350" algn="just" eaLnBrk="1" hangingPunct="1"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обеспечивает жизнеспособность паразита, и ее собственное строение зависит от стадии развития эхинококка;</a:t>
            </a:r>
          </a:p>
          <a:p>
            <a:pPr marL="514350" indent="-514350" algn="just" eaLnBrk="1" hangingPunct="1"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 является непроницаемым барьером для зародышей паразита, и последние могут развиваться как в ней самой, так и за ее пределами, в ткани печени.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115888"/>
            <a:ext cx="10153650" cy="865187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Морфология: строение кисты</a:t>
            </a:r>
          </a:p>
        </p:txBody>
      </p:sp>
      <p:pic>
        <p:nvPicPr>
          <p:cNvPr id="18435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3" y="981075"/>
            <a:ext cx="6951662" cy="5040313"/>
          </a:xfrm>
        </p:spPr>
      </p:pic>
      <p:sp>
        <p:nvSpPr>
          <p:cNvPr id="18436" name="Прямоугольник 5"/>
          <p:cNvSpPr>
            <a:spLocks noChangeArrowheads="1"/>
          </p:cNvSpPr>
          <p:nvPr/>
        </p:nvSpPr>
        <p:spPr bwMode="auto">
          <a:xfrm>
            <a:off x="731838" y="6021388"/>
            <a:ext cx="10728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Рисунок 5. Схема строения эхинококковой кисты (</a:t>
            </a: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https://thorax.com.ua/ru/drugie-zabolevaniya/4-3-ekhinokokkovye-porazheniya-ljogkikh-i-sredosteniya</a:t>
            </a: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115888"/>
            <a:ext cx="10153650" cy="79216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Морфология: строение кисты</a:t>
            </a:r>
          </a:p>
        </p:txBody>
      </p:sp>
      <p:sp>
        <p:nvSpPr>
          <p:cNvPr id="19459" name="Прямоугольник 5"/>
          <p:cNvSpPr>
            <a:spLocks noChangeArrowheads="1"/>
          </p:cNvSpPr>
          <p:nvPr/>
        </p:nvSpPr>
        <p:spPr bwMode="auto">
          <a:xfrm>
            <a:off x="695325" y="5905500"/>
            <a:ext cx="108013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6. Макропрепарат. Поверхность среза эхинококковой кисты (Диагностика заболеваний печени, </a:t>
            </a: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билиарного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тракта, поджелудочной железы, селезенки и надпочечников / С.А.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Панфилов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– М.: Издательство Бином. Лаборатория знаний,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2003. -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215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с.).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765175"/>
            <a:ext cx="6634163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82663" y="115888"/>
            <a:ext cx="10153650" cy="1152525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Стадии жизнедеятельности эхинококковой кисты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628775"/>
            <a:ext cx="10801350" cy="4895850"/>
          </a:xfrm>
        </p:spPr>
        <p:txBody>
          <a:bodyPr rtlCol="0">
            <a:normAutofit/>
          </a:bodyPr>
          <a:lstStyle/>
          <a:p>
            <a:pPr marL="0" indent="53816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Выделяют 3 периода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жизнедеятельности паразитарной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кисты: 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 eaLnBrk="1" fontAlgn="auto" hangingPunct="1">
              <a:spcAft>
                <a:spcPts val="0"/>
              </a:spcAft>
              <a:buFont typeface="+mj-lt"/>
              <a:buAutoNum type="romanUcPeriod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«живой паразит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» –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кутикулярная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оболочка хорошо выражена, структура ее не изменена, дочерние пузыри отсутствуют.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Киста 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содержит прозрачную  жидкость. </a:t>
            </a:r>
            <a:endParaRPr lang="en-US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 eaLnBrk="1" fontAlgn="auto" hangingPunct="1">
              <a:spcAft>
                <a:spcPts val="0"/>
              </a:spcAft>
              <a:buFont typeface="+mj-lt"/>
              <a:buAutoNum type="romanUcPeriod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«мертвый  паразит»: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ранние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посмертные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изменения – характеризуются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появлением в кисте дочерних пузырей.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Кутикулярная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оболочка сохраняет свое строение, герминативный слой может отслоиться,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жидкость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остается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прозрачной.</a:t>
            </a:r>
            <a:endParaRPr lang="ru-RU" alt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5325" y="188913"/>
            <a:ext cx="10801350" cy="765175"/>
          </a:xfrm>
        </p:spPr>
        <p:txBody>
          <a:bodyPr anchor="ctr"/>
          <a:lstStyle/>
          <a:p>
            <a:pPr eaLnBrk="1" hangingPunct="1"/>
            <a:r>
              <a:rPr lang="ru-RU" altLang="ru-RU" sz="4400" b="1" smtClean="0">
                <a:latin typeface="Arial" panose="020B0604020202020204" pitchFamily="34" charset="0"/>
                <a:cs typeface="Arial" panose="020B0604020202020204" pitchFamily="34" charset="0"/>
              </a:rPr>
              <a:t>Эхинококкоз: определение понятия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95325" y="1143000"/>
            <a:ext cx="10801350" cy="5238750"/>
          </a:xfrm>
        </p:spPr>
        <p:txBody>
          <a:bodyPr/>
          <a:lstStyle/>
          <a:p>
            <a:pPr indent="538163" algn="just" eaLnBrk="1" hangingPunct="1">
              <a:lnSpc>
                <a:spcPct val="80000"/>
              </a:lnSpc>
              <a:defRPr/>
            </a:pP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Эхинококкоз человека – хроническое заболевание, обусловленное поражением печени и других органов и тканей личинками ленточного гельминта эхинококка.</a:t>
            </a:r>
          </a:p>
          <a:p>
            <a:pPr indent="538163" algn="just" eaLnBrk="1" hangingPunct="1">
              <a:lnSpc>
                <a:spcPct val="80000"/>
              </a:lnSpc>
              <a:defRPr/>
            </a:pP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Заболевание вызывается четырьмя разновидностями личиночной стадии цестод семейства 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Taeniidae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отряда 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Cyclophyllida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alt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hangingPunct="1">
              <a:lnSpc>
                <a:spcPct val="80000"/>
              </a:lnSpc>
              <a:buFont typeface="+mj-lt"/>
              <a:buAutoNum type="arabicParenR"/>
              <a:defRPr/>
            </a:pP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Echinococcus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granulosus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А.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Batsch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1786)</a:t>
            </a: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14350" indent="-514350" algn="just" eaLnBrk="1" hangingPunct="1">
              <a:lnSpc>
                <a:spcPct val="80000"/>
              </a:lnSpc>
              <a:buFont typeface="+mj-lt"/>
              <a:buAutoNum type="arabicParenR"/>
              <a:defRPr/>
            </a:pP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Echinococcus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multilocularis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R.Leuckart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1862); </a:t>
            </a:r>
            <a:endParaRPr lang="ru-RU" alt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hangingPunct="1">
              <a:lnSpc>
                <a:spcPct val="80000"/>
              </a:lnSpc>
              <a:buFont typeface="+mj-lt"/>
              <a:buAutoNum type="arabicParenR"/>
              <a:defRPr/>
            </a:pP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Echinococcus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oligarthrus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K.M.Diesing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1863)</a:t>
            </a: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14350" indent="-514350" algn="just" eaLnBrk="1" hangingPunct="1">
              <a:lnSpc>
                <a:spcPct val="80000"/>
              </a:lnSpc>
              <a:buFont typeface="+mj-lt"/>
              <a:buAutoNum type="arabicParenR"/>
              <a:defRPr/>
            </a:pP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Echinococcus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vogeli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R.L.Rausch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J.J.Bernstein</a:t>
            </a:r>
            <a:r>
              <a:rPr lang="en-US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1972). </a:t>
            </a:r>
            <a:endParaRPr lang="ru-RU" alt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38163" algn="just" eaLnBrk="1" hangingPunct="1">
              <a:lnSpc>
                <a:spcPct val="80000"/>
              </a:lnSpc>
              <a:defRPr/>
            </a:pP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 хирургической практике наиболее распространены первые два вида возбудителя.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82663" y="115888"/>
            <a:ext cx="10153650" cy="1368425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Стадии жизнедеятельности эхинококковой кисты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773238"/>
            <a:ext cx="10801350" cy="4751387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Поздние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посмертные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изменения – характеризуются разрушением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кутикулярной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оболочки, так же наблюдаются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дегенеративные изменения дочерних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кист. Кистозная жидкость превращается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замазкообразную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массу. В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фиброзной капсуле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появляются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кальцинаты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«осложненная киста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» –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характеризуется 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нагноением кисты, 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кальцинозом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возможным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прорывом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содержимого в свободную брюшную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полость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ее органы, в плевральную полость, бронхи, желчные протоки и т.д.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115888"/>
            <a:ext cx="10153650" cy="79216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Классификация эхинококкоза: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1125538"/>
            <a:ext cx="10872787" cy="57324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7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 принципу заражения выделяют:</a:t>
            </a:r>
          </a:p>
          <a:p>
            <a:pPr marL="514350" indent="-514350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первичный эхинококкоз;</a:t>
            </a:r>
          </a:p>
          <a:p>
            <a:pPr marL="514350" indent="-514350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резидуальный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(остаточный) эхинококкоз;</a:t>
            </a:r>
          </a:p>
          <a:p>
            <a:pPr marL="514350" indent="-514350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рецидивный эхинококкоз.</a:t>
            </a:r>
          </a:p>
          <a:p>
            <a:pPr algn="ctr" eaLnBrk="1" fontAlgn="auto" hangingPunct="1">
              <a:lnSpc>
                <a:spcPct val="70000"/>
              </a:lnSpc>
              <a:spcAft>
                <a:spcPts val="0"/>
              </a:spcAft>
              <a:buFontTx/>
              <a:buNone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7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 объему паразитарной инвазии выделяют: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солитарный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единственная киста одного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органа или тканей одной анатомической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области;</a:t>
            </a:r>
          </a:p>
          <a:p>
            <a:pPr marL="514350" indent="-514350" algn="just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множественный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множественные кисты одного органа или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нескольких органов одной анатомической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области;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сочетанный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– множественные кисты органов и тканей различных анатомических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областей;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диссеминированный (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генерализованный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эхинококкоз грудной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 брюшной полостей и т.д.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ru-RU" alt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82663" y="115888"/>
            <a:ext cx="10153650" cy="908050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Классификация</a:t>
            </a:r>
            <a:r>
              <a:rPr lang="ru-RU" altLang="ru-RU" sz="48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эхинококкоза</a:t>
            </a:r>
            <a:r>
              <a:rPr lang="ru-RU" altLang="ru-RU" sz="4800" b="1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1196975"/>
            <a:ext cx="10872787" cy="5661025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7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размеру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эхинококковых кист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выделяют:</a:t>
            </a:r>
          </a:p>
          <a:p>
            <a:pPr marL="514350" indent="-514350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мелкие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кисты (меньше 5 см);</a:t>
            </a:r>
          </a:p>
          <a:p>
            <a:pPr marL="514350" indent="-514350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средние кисты (5-10 см);</a:t>
            </a:r>
          </a:p>
          <a:p>
            <a:pPr marL="514350" indent="-514350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крупные кисты (больше 10 см).</a:t>
            </a:r>
          </a:p>
          <a:p>
            <a:pPr marL="0" indent="0" algn="ctr" eaLnBrk="1" fontAlgn="auto" hangingPunct="1">
              <a:lnSpc>
                <a:spcPct val="70000"/>
              </a:lnSpc>
              <a:spcAft>
                <a:spcPts val="0"/>
              </a:spcAft>
              <a:buFontTx/>
              <a:buNone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lnSpc>
                <a:spcPct val="7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количеству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камер: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однокамерный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эхинококкоз;</a:t>
            </a:r>
          </a:p>
          <a:p>
            <a:pPr marL="514350" indent="-514350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многокамерный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эхинококкоз.</a:t>
            </a:r>
          </a:p>
          <a:p>
            <a:pPr marL="0" indent="0" algn="ctr" eaLnBrk="1" fontAlgn="auto" hangingPunct="1">
              <a:lnSpc>
                <a:spcPct val="7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lnSpc>
                <a:spcPct val="7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локализации кист в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печени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различают:</a:t>
            </a:r>
          </a:p>
          <a:p>
            <a:pPr marL="514350" indent="-514350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подкапсульный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эхинококкоз;</a:t>
            </a:r>
          </a:p>
          <a:p>
            <a:pPr marL="514350" indent="-514350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поддиафрагмальный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эхинококкоз;</a:t>
            </a:r>
          </a:p>
          <a:p>
            <a:pPr marL="514350" indent="-514350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центральный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(внутриорганный) эхинококкоз.</a:t>
            </a:r>
            <a:endParaRPr lang="ru-RU" altLang="ru-RU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82663" y="115888"/>
            <a:ext cx="10153650" cy="908050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Классификация эхинококкоза: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1412875"/>
            <a:ext cx="10872787" cy="5445125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lnSpc>
                <a:spcPct val="7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 клиническому течению выделяют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три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стадии:</a:t>
            </a:r>
          </a:p>
          <a:p>
            <a:pPr marL="0" indent="0" algn="ctr" eaLnBrk="1" fontAlgn="auto" hangingPunct="1">
              <a:lnSpc>
                <a:spcPct val="70000"/>
              </a:lnSpc>
              <a:spcAft>
                <a:spcPts val="0"/>
              </a:spcAft>
              <a:buFontTx/>
              <a:buNone/>
              <a:defRPr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латентная (ранняя) стадия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– от момента заражения до появления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первых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клинических признаков болезни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14350" indent="-514350" algn="just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клиническая стадия (стадия сформировавшейся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кисты)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 характеризуется выраженными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клиническими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проявлениями,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обусловленными ростом и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развитием паразита;</a:t>
            </a:r>
          </a:p>
          <a:p>
            <a:pPr marL="514350" indent="-514350" algn="just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lnSpc>
                <a:spcPct val="7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осложненная (терминальная) стадия – как следствие компрессии органов и тканей, максимально выражена после гибели паразита и нагноения кисты.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27125" y="115888"/>
            <a:ext cx="10153650" cy="81121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Клиническая картина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412875"/>
            <a:ext cx="10801350" cy="5111750"/>
          </a:xfrm>
        </p:spPr>
        <p:txBody>
          <a:bodyPr/>
          <a:lstStyle/>
          <a:p>
            <a:pPr marL="0" indent="538163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Клинические проявления различны в зависимости от стадии заболевания.</a:t>
            </a:r>
          </a:p>
          <a:p>
            <a:pPr marL="0" indent="0" algn="just" eaLnBrk="1" hangingPunct="1">
              <a:lnSpc>
                <a:spcPct val="80000"/>
              </a:lnSpc>
              <a:buFontTx/>
              <a:buNone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Латентная стадия:</a:t>
            </a:r>
          </a:p>
          <a:p>
            <a:pPr marL="514350" indent="-514350" algn="just" eaLnBrk="1" hangingPunct="1">
              <a:lnSpc>
                <a:spcPct val="80000"/>
              </a:lnSpc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специфические симптомы отсутствуют;</a:t>
            </a:r>
          </a:p>
          <a:p>
            <a:pPr marL="514350" indent="-514350" algn="just" eaLnBrk="1" hangingPunct="1">
              <a:lnSpc>
                <a:spcPct val="80000"/>
              </a:lnSpc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неспецифические симптомы: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анорексия, потеря веса, слабость, диарея (в результате хронической интоксикации продуктами метаболизма паразита);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рецидивирующая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уртикарная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сыпь, кожный зуд (в результате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сенсибилазации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белками паразитарной жидкости).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115888"/>
            <a:ext cx="10153650" cy="81121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Клиническая</a:t>
            </a:r>
            <a:r>
              <a:rPr lang="ru-RU" altLang="ru-RU" sz="48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картина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052513"/>
            <a:ext cx="10801350" cy="547211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Клиническая стадия: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Характерна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полиморфность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симптомов, которая определяется локализацией, размерами, множественностью инвазии, быстротой роста кисты, механическим и токсическим действием паразита, а так же реактивностью организма хозяина.</a:t>
            </a:r>
          </a:p>
          <a:p>
            <a:pPr marL="0" indent="538163" algn="just" eaLnBrk="1" hangingPunct="1">
              <a:lnSpc>
                <a:spcPct val="80000"/>
              </a:lnSpc>
              <a:buFontTx/>
              <a:buNone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клинической стадии эхинококкоза печени можно выделить 2 группы синдромов:</a:t>
            </a:r>
          </a:p>
          <a:p>
            <a:pPr marL="514350" indent="-514350" algn="just" eaLnBrk="1" hangingPunct="1">
              <a:lnSpc>
                <a:spcPct val="80000"/>
              </a:lnSpc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местные – обусловлены механическим сдавлением органов или тканей за счет роста кисты;</a:t>
            </a:r>
          </a:p>
          <a:p>
            <a:pPr marL="514350" indent="-514350" algn="just" eaLnBrk="1" hangingPunct="1">
              <a:lnSpc>
                <a:spcPct val="80000"/>
              </a:lnSpc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общие – за счет токсико-аллергического влияния паразита.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115888"/>
            <a:ext cx="10153650" cy="649287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Клиническая</a:t>
            </a:r>
            <a:r>
              <a:rPr lang="ru-RU" altLang="ru-RU" sz="48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картина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550863" y="981075"/>
            <a:ext cx="11090275" cy="5543550"/>
          </a:xfrm>
        </p:spPr>
        <p:txBody>
          <a:bodyPr/>
          <a:lstStyle/>
          <a:p>
            <a:pPr marL="0" indent="538163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Местные проявления заболевания:</a:t>
            </a:r>
          </a:p>
          <a:p>
            <a:pPr marL="0" indent="538163" algn="just" eaLnBrk="1" hangingPunct="1">
              <a:lnSpc>
                <a:spcPct val="80000"/>
              </a:lnSpc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болевой синдром (80%) – тяжесть, тупая и ноющая боль в правом подреберье, подложечной области. При локализации кисты в правой доле печени болевой синдром может напоминать холецистит или печеночную колику;</a:t>
            </a:r>
          </a:p>
          <a:p>
            <a:pPr marL="0" indent="538163" algn="just" eaLnBrk="1" hangingPunct="1">
              <a:lnSpc>
                <a:spcPct val="80000"/>
              </a:lnSpc>
              <a:buFont typeface="+mj-lt"/>
              <a:buAutoNum type="arabicParenR"/>
              <a:defRPr/>
            </a:pP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диспептический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синдром – при локализации кисты в левой доле печени – изжога, отрыжка, рвота.</a:t>
            </a:r>
          </a:p>
          <a:p>
            <a:pPr marL="0" indent="538163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Общие синдромы заболевания:</a:t>
            </a:r>
          </a:p>
          <a:p>
            <a:pPr marL="0" indent="538163" algn="just" eaLnBrk="1" hangingPunct="1">
              <a:lnSpc>
                <a:spcPct val="80000"/>
              </a:lnSpc>
              <a:buFont typeface="+mj-lt"/>
              <a:buAutoNum type="arabicParenR"/>
              <a:defRPr/>
            </a:pP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анорексический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синдром – отсутствие аппетита и потеря веса;</a:t>
            </a:r>
          </a:p>
          <a:p>
            <a:pPr marL="0" indent="538163" algn="just" eaLnBrk="1" hangingPunct="1">
              <a:lnSpc>
                <a:spcPct val="80000"/>
              </a:lnSpc>
              <a:buFont typeface="+mj-lt"/>
              <a:buAutoNum type="arabicParenR"/>
              <a:defRPr/>
            </a:pP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диспептический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синдром – тошнота, рвота, диарея;</a:t>
            </a:r>
          </a:p>
          <a:p>
            <a:pPr marL="0" indent="538163" algn="just" eaLnBrk="1" hangingPunct="1">
              <a:lnSpc>
                <a:spcPct val="80000"/>
              </a:lnSpc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токсико-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аллерический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синдром – фебрильная и субфебрильная температура, озноб, слабость, головокружение, аллергические проявления.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15888"/>
            <a:ext cx="10801350" cy="649287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Клиническая картина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981075"/>
            <a:ext cx="10801350" cy="55435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Осложненная стадия:</a:t>
            </a:r>
          </a:p>
          <a:p>
            <a:pPr marL="0" indent="538163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Осложнения можно разделить на 2 группы (по классификации И.Н.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Мадалиева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соавт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.):</a:t>
            </a:r>
          </a:p>
          <a:p>
            <a:pPr marL="571500" indent="-33338" algn="just" eaLnBrk="1" hangingPunct="1">
              <a:lnSpc>
                <a:spcPct val="80000"/>
              </a:lnSpc>
              <a:buFontTx/>
              <a:buAutoNum type="romanUcPeriod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Остропротекающие:</a:t>
            </a: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1) гибель паразита с нагноением кисты и формированием абсцесса печени;</a:t>
            </a: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2) разрыв эхинококковой кисты с прорывом содержимого в:</a:t>
            </a:r>
          </a:p>
          <a:p>
            <a:pPr marL="820738" indent="-457200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свободную брюшную полость – с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перитонеальными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явлениями и доскообразным животом;</a:t>
            </a:r>
          </a:p>
          <a:p>
            <a:pPr marL="820738" indent="-457200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плевральную полость – с формированием плеврита и эмпиемы плевры;</a:t>
            </a:r>
          </a:p>
          <a:p>
            <a:pPr marL="820738" indent="-457200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перикард (редко) – коллапс, шок, быстрый летальный исход;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9788" y="115888"/>
            <a:ext cx="10512425" cy="720725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Клиническая картина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125538"/>
            <a:ext cx="10801350" cy="5399087"/>
          </a:xfrm>
        </p:spPr>
        <p:txBody>
          <a:bodyPr/>
          <a:lstStyle/>
          <a:p>
            <a:pPr marL="901700" indent="-538163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желчный пузырь – с блоком пузырного протока и возникновением острого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бескаменного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холецистита;</a:t>
            </a:r>
          </a:p>
          <a:p>
            <a:pPr marL="901700" indent="-538163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жёлчевыводящие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пути – с явлениями холангита и механической желтухи;</a:t>
            </a:r>
          </a:p>
          <a:p>
            <a:pPr marL="901700" indent="-538163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забрюшинную клетчатку – с формированием абсцессов или флегмоны забрюшинной клетчатки.</a:t>
            </a: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) эозинофильный острый холецистит.</a:t>
            </a: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NB!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прорыве кисты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полость типична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картина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токсико-анафилактического шока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соответствующими клиническими проявлениями. </a:t>
            </a: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 прорыве в перикард – вероятность летального исхода близка к 100%.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153650" cy="649287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Клиническая картина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765175"/>
            <a:ext cx="10801350" cy="57594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Осложненная стадия:</a:t>
            </a:r>
          </a:p>
          <a:p>
            <a:pPr indent="309563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Хронически прогрессирующие: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1) Общие:</a:t>
            </a:r>
          </a:p>
          <a:p>
            <a:pPr marL="820738" indent="-457200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синдром механической желтухи – при компрессии вне- и внутрипеченочных желчных протоков;</a:t>
            </a:r>
          </a:p>
          <a:p>
            <a:pPr marL="820738" indent="-457200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синдром портальной гипертензии – при локализации в воротах печени со сдавлением ветвей воротной вены / либо вторично как следствие цирроза печени;</a:t>
            </a:r>
          </a:p>
          <a:p>
            <a:pPr marL="820738" indent="-457200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синдром сдавления нижней полой вены;</a:t>
            </a:r>
          </a:p>
          <a:p>
            <a:pPr marL="820738" indent="-457200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токсико-аллергический синдром.</a:t>
            </a: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2) Местные:</a:t>
            </a:r>
          </a:p>
          <a:p>
            <a:pPr marL="820738" indent="-457200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цирроз и амилоидоз печени (с проявлениями печеночной 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недостаточности).</a:t>
            </a: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44463"/>
            <a:ext cx="10801350" cy="763587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Эпидемиология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заболевания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908050"/>
            <a:ext cx="10801350" cy="5268913"/>
          </a:xfrm>
        </p:spPr>
        <p:txBody>
          <a:bodyPr/>
          <a:lstStyle/>
          <a:p>
            <a:pPr marL="0" indent="538163" algn="just" eaLnBrk="1" hangingPunct="1">
              <a:buFontTx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В мире наиболее часто эхинококкоз встречается в Австралии, Новой Зеландии, Южной Америке, Северной Африке, на Юге Европы.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В России эхинококкоз наиболее часто встречается в Оренбургской, Саратовской, Волгоградской областях, в Чукотском автономном округе, Карачаево-Черкесской Республике, Республике Дагестан и Ставропольском крае.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Ежегодно в РФ регистрируется более 500 случаев эхинокококкоза. 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В структуре заболевших дети - 14,5%.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Летальность от эхинококкоза в РФ колеблется от 2 до 4%.</a:t>
            </a:r>
          </a:p>
        </p:txBody>
      </p:sp>
      <p:sp>
        <p:nvSpPr>
          <p:cNvPr id="4100" name="Прямоугольник 1"/>
          <p:cNvSpPr>
            <a:spLocks noChangeArrowheads="1"/>
          </p:cNvSpPr>
          <p:nvPr/>
        </p:nvSpPr>
        <p:spPr bwMode="auto">
          <a:xfrm>
            <a:off x="3503613" y="5805488"/>
            <a:ext cx="84963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(Федеральная служба по надзору в сфере защиты прав потребителей и благополучия человека – Документ № 01/14780-13-32 «О заболеваемости эхинококкозом и альвеококкозом в Российской Федерации», размещен 24.12.2013).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1225" y="115888"/>
            <a:ext cx="10514013" cy="693737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Диагностика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143000"/>
            <a:ext cx="10801350" cy="5381625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Общеклинические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методы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исследования:</a:t>
            </a:r>
            <a:endParaRPr lang="en-US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жалоб; </a:t>
            </a:r>
            <a:endParaRPr lang="en-US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сбор анамнеза; </a:t>
            </a:r>
            <a:endParaRPr lang="en-US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объективный осмотр.</a:t>
            </a:r>
          </a:p>
          <a:p>
            <a:pPr marL="514350" indent="-514350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Лабораторная диагностика:</a:t>
            </a:r>
          </a:p>
          <a:p>
            <a:pPr marL="363538" indent="-363538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клинический развернутый анализ крови –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эозинофилия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увеличение СОЭ;</a:t>
            </a:r>
          </a:p>
          <a:p>
            <a:pPr marL="363538" indent="-363538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биохимическое исследование крови – для оценки функционального состояния печени;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143000"/>
            <a:ext cx="10801350" cy="5381625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серологические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реакции на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эхинококкоз: </a:t>
            </a:r>
          </a:p>
          <a:p>
            <a:pPr marL="820738" indent="-45720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кожно-аллергическая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проба по методу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Кацони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0738" indent="-45720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реакция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латекс агглютинации (РЛА)  по 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В.И.Зорихиной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0738" indent="-45720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реакция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непрямой гемагглютинации (РНГА) по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А.П.Степанковской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0738" indent="-45720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реакция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двойной диффузии в геле (РДДГ) по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А.И.Гусеву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В.С.Цветкову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0738" indent="-45720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реакция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иммуноферментного анализа (РИФА) по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В.И.Зорихиной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Rectangle 2"/>
          <p:cNvSpPr txBox="1">
            <a:spLocks noChangeArrowheads="1"/>
          </p:cNvSpPr>
          <p:nvPr/>
        </p:nvSpPr>
        <p:spPr bwMode="auto">
          <a:xfrm>
            <a:off x="911225" y="115888"/>
            <a:ext cx="1051401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Диагностика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143000"/>
            <a:ext cx="10801350" cy="5381625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Инструментальная диагностика:</a:t>
            </a:r>
          </a:p>
          <a:p>
            <a:pPr marL="514350" indent="-514350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ультразвуковая диагностика;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рентгенография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рентгеноскопия;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компьютерная томография;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магнитно-резонансная томография;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радиоизотопное исследование;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селективная ангиография;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лапароскопия.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2"/>
          <p:cNvSpPr txBox="1">
            <a:spLocks noChangeArrowheads="1"/>
          </p:cNvSpPr>
          <p:nvPr/>
        </p:nvSpPr>
        <p:spPr bwMode="auto">
          <a:xfrm>
            <a:off x="911225" y="115888"/>
            <a:ext cx="1051401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Диагностика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1125"/>
            <a:ext cx="10080625" cy="647700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Диагностика</a:t>
            </a:r>
          </a:p>
        </p:txBody>
      </p:sp>
      <p:sp>
        <p:nvSpPr>
          <p:cNvPr id="34819" name="Прямоугольник 2"/>
          <p:cNvSpPr>
            <a:spLocks noChangeArrowheads="1"/>
          </p:cNvSpPr>
          <p:nvPr/>
        </p:nvSpPr>
        <p:spPr bwMode="auto">
          <a:xfrm>
            <a:off x="550863" y="6176963"/>
            <a:ext cx="11090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PetersburgC-Bold"/>
              </a:rPr>
              <a:t>Рисунок 7.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Ультразвуковое исследование. Пациент К., 64 года. </a:t>
            </a:r>
            <a:r>
              <a:rPr lang="ru-RU" altLang="ru-RU" sz="1800" dirty="0">
                <a:latin typeface="PetersburgC-Bold"/>
              </a:rPr>
              <a:t>Эхинококковая однокамерная киста правой доли печени (фото собственного наблюдения).  </a:t>
            </a:r>
            <a:endParaRPr lang="ru-RU" altLang="ru-RU" sz="1800" dirty="0"/>
          </a:p>
        </p:txBody>
      </p:sp>
      <p:pic>
        <p:nvPicPr>
          <p:cNvPr id="3482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758825"/>
            <a:ext cx="7177087" cy="54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5448300" y="1819275"/>
            <a:ext cx="3168650" cy="295116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88913"/>
            <a:ext cx="10080625" cy="57626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Диагностика</a:t>
            </a:r>
          </a:p>
        </p:txBody>
      </p:sp>
      <p:sp>
        <p:nvSpPr>
          <p:cNvPr id="35843" name="Прямоугольник 1"/>
          <p:cNvSpPr>
            <a:spLocks noChangeArrowheads="1"/>
          </p:cNvSpPr>
          <p:nvPr/>
        </p:nvSpPr>
        <p:spPr bwMode="auto">
          <a:xfrm>
            <a:off x="695325" y="5805488"/>
            <a:ext cx="108283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8. Ультразвуковое исследование. Паразитарная многокамерная киста (Диагностика заболеваний печени, </a:t>
            </a: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билиарного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тракта, поджелудочной железы, селезенки и надпочечников 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С.А. Панфилов. – М.: Изд. Бином. Лаборатория знаний,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2003.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- 215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с.).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4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765175"/>
            <a:ext cx="63881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3503613" y="1441450"/>
            <a:ext cx="4608512" cy="4073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44463"/>
            <a:ext cx="10080625" cy="647700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Диагностика</a:t>
            </a:r>
          </a:p>
        </p:txBody>
      </p:sp>
      <p:pic>
        <p:nvPicPr>
          <p:cNvPr id="3686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792163"/>
            <a:ext cx="5975350" cy="52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Прямоугольник 2"/>
          <p:cNvSpPr>
            <a:spLocks noChangeArrowheads="1"/>
          </p:cNvSpPr>
          <p:nvPr/>
        </p:nvSpPr>
        <p:spPr bwMode="auto">
          <a:xfrm>
            <a:off x="695325" y="6075363"/>
            <a:ext cx="10872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PetersburgC-Bold"/>
              </a:rPr>
              <a:t>Рисунок 9. Рентгенография брюшной полости. </a:t>
            </a:r>
            <a:r>
              <a:rPr lang="ru-RU" altLang="ru-RU" sz="1800" dirty="0">
                <a:latin typeface="PetersburgC"/>
              </a:rPr>
              <a:t>Эхинококковая киста правой доли печени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(Хирургия эхинококкоза / Ю.Л. Шевченко, Ф.Г. Назыров – М.: Издательство «Династия», 2016. – 288 с.).</a:t>
            </a:r>
          </a:p>
        </p:txBody>
      </p:sp>
      <p:sp>
        <p:nvSpPr>
          <p:cNvPr id="4" name="Овал 3"/>
          <p:cNvSpPr/>
          <p:nvPr/>
        </p:nvSpPr>
        <p:spPr>
          <a:xfrm>
            <a:off x="3575050" y="2165350"/>
            <a:ext cx="3024188" cy="29527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Прямоугольник 2"/>
          <p:cNvSpPr>
            <a:spLocks noChangeArrowheads="1"/>
          </p:cNvSpPr>
          <p:nvPr/>
        </p:nvSpPr>
        <p:spPr bwMode="auto">
          <a:xfrm>
            <a:off x="767408" y="6211669"/>
            <a:ext cx="10657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PetersburgC-Bold"/>
              </a:rPr>
              <a:t>Рисунок 10. </a:t>
            </a:r>
            <a:r>
              <a:rPr lang="ru-RU" altLang="ru-RU" sz="1800" dirty="0">
                <a:latin typeface="PetersburgC-Bold"/>
              </a:rPr>
              <a:t>Компьютерная </a:t>
            </a:r>
            <a:r>
              <a:rPr lang="ru-RU" altLang="ru-RU" sz="1800" dirty="0" smtClean="0">
                <a:latin typeface="PetersburgC-Bold"/>
              </a:rPr>
              <a:t>томография (аксиальный срез). </a:t>
            </a:r>
            <a:r>
              <a:rPr lang="ru-RU" altLang="ru-RU" sz="1800" dirty="0">
                <a:latin typeface="PetersburgC-Bold"/>
              </a:rPr>
              <a:t>Эхинококковая однокамерная киста правой доли печени (фото собственного наблюдения).   </a:t>
            </a:r>
            <a:endParaRPr lang="ru-RU" altLang="ru-RU" sz="1800" dirty="0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44463"/>
            <a:ext cx="10080625" cy="647700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Диагностика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2" b="7272"/>
          <a:stretch/>
        </p:blipFill>
        <p:spPr>
          <a:xfrm>
            <a:off x="2531604" y="816906"/>
            <a:ext cx="7128792" cy="5394763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791744" y="2924944"/>
            <a:ext cx="2087885" cy="19446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Прямоугольник 2"/>
          <p:cNvSpPr>
            <a:spLocks noChangeArrowheads="1"/>
          </p:cNvSpPr>
          <p:nvPr/>
        </p:nvSpPr>
        <p:spPr bwMode="auto">
          <a:xfrm>
            <a:off x="767408" y="6211669"/>
            <a:ext cx="10657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PetersburgC-Bold"/>
              </a:rPr>
              <a:t>Рисунок 11. </a:t>
            </a:r>
            <a:r>
              <a:rPr lang="ru-RU" altLang="ru-RU" sz="1800" dirty="0">
                <a:latin typeface="PetersburgC-Bold"/>
              </a:rPr>
              <a:t>Компьютерная </a:t>
            </a:r>
            <a:r>
              <a:rPr lang="ru-RU" altLang="ru-RU" sz="1800" dirty="0" smtClean="0">
                <a:latin typeface="PetersburgC-Bold"/>
              </a:rPr>
              <a:t>томография (сагиттальный срез). </a:t>
            </a:r>
            <a:r>
              <a:rPr lang="ru-RU" altLang="ru-RU" sz="1800" dirty="0">
                <a:latin typeface="PetersburgC-Bold"/>
              </a:rPr>
              <a:t>Эхинококковая однокамерная киста правой доли печени (фото собственного наблюдения).   </a:t>
            </a:r>
            <a:endParaRPr lang="ru-RU" altLang="ru-RU" sz="1800" dirty="0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44463"/>
            <a:ext cx="10080625" cy="647700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Диагностика</a:t>
            </a:r>
          </a:p>
        </p:txBody>
      </p:sp>
      <p:sp>
        <p:nvSpPr>
          <p:cNvPr id="4" name="Овал 3"/>
          <p:cNvSpPr/>
          <p:nvPr/>
        </p:nvSpPr>
        <p:spPr>
          <a:xfrm>
            <a:off x="3791744" y="2924944"/>
            <a:ext cx="2087885" cy="19446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792163"/>
            <a:ext cx="5904656" cy="548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9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Прямоугольник 2"/>
          <p:cNvSpPr>
            <a:spLocks noChangeArrowheads="1"/>
          </p:cNvSpPr>
          <p:nvPr/>
        </p:nvSpPr>
        <p:spPr bwMode="auto">
          <a:xfrm>
            <a:off x="659606" y="6200545"/>
            <a:ext cx="10872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PetersburgC-Bold"/>
              </a:rPr>
              <a:t>Рисунок 12. </a:t>
            </a:r>
            <a:r>
              <a:rPr lang="ru-RU" altLang="ru-RU" sz="1800" dirty="0">
                <a:latin typeface="PetersburgC-Bold"/>
              </a:rPr>
              <a:t>Магнитно-резонансная </a:t>
            </a:r>
            <a:r>
              <a:rPr lang="ru-RU" altLang="ru-RU" sz="1800" dirty="0" smtClean="0">
                <a:latin typeface="PetersburgC-Bold"/>
              </a:rPr>
              <a:t>томография (</a:t>
            </a:r>
            <a:r>
              <a:rPr lang="ru-RU" altLang="ru-RU" sz="1800" dirty="0">
                <a:latin typeface="PetersburgC-Bold"/>
              </a:rPr>
              <a:t>аксиальный срез</a:t>
            </a:r>
            <a:r>
              <a:rPr lang="ru-RU" altLang="ru-RU" sz="1800" dirty="0" smtClean="0">
                <a:latin typeface="PetersburgC-Bold"/>
              </a:rPr>
              <a:t>). Эхинококковая </a:t>
            </a:r>
            <a:r>
              <a:rPr lang="ru-RU" altLang="ru-RU" sz="1800" dirty="0">
                <a:latin typeface="PetersburgC-Bold"/>
              </a:rPr>
              <a:t>однокамерная киста правой доли печени (фото собственного наблюдения).   </a:t>
            </a:r>
            <a:endParaRPr lang="ru-RU" altLang="ru-RU" sz="1800" dirty="0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44463"/>
            <a:ext cx="10080625" cy="647700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Диагностика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792163"/>
            <a:ext cx="7272808" cy="5454606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359696" y="4221088"/>
            <a:ext cx="1511821" cy="15126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2200" y="115888"/>
            <a:ext cx="10080625" cy="647700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Диагностика</a:t>
            </a:r>
          </a:p>
        </p:txBody>
      </p:sp>
      <p:sp>
        <p:nvSpPr>
          <p:cNvPr id="39939" name="Прямоугольник 2"/>
          <p:cNvSpPr>
            <a:spLocks noChangeArrowheads="1"/>
          </p:cNvSpPr>
          <p:nvPr/>
        </p:nvSpPr>
        <p:spPr bwMode="auto">
          <a:xfrm>
            <a:off x="479376" y="6383338"/>
            <a:ext cx="112332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13. </a:t>
            </a:r>
            <a:r>
              <a:rPr lang="ru-RU" alt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Лапароскопическая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визуализация эхинококковой кисты (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фото собственного наблюдения).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72" y="707752"/>
            <a:ext cx="10058400" cy="5675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15888"/>
            <a:ext cx="10801350" cy="909637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Жизненный цикл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5325" y="1125538"/>
            <a:ext cx="10801350" cy="5472112"/>
          </a:xfrm>
        </p:spPr>
        <p:txBody>
          <a:bodyPr rtlCol="0">
            <a:normAutofit/>
          </a:bodyPr>
          <a:lstStyle/>
          <a:p>
            <a:pPr marL="0" indent="53816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Жизненный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цикл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паразита включает 2 стадии: 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личиночная стадия;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стадия половозрелого паразита (цестода). </a:t>
            </a:r>
          </a:p>
          <a:p>
            <a:pPr marL="0" indent="53816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во взрослую особь проходит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 сменой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 хозяев: 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промежуточного; 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окончательного (основного). </a:t>
            </a:r>
          </a:p>
          <a:p>
            <a:pPr marL="0" indent="631825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Взрослый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червь обитает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тонкой кишке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собак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других представителей семейства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псовых. </a:t>
            </a:r>
          </a:p>
          <a:p>
            <a:pPr marL="0" indent="53816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Яйца паразита выходят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калом во внешнюю среду.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22363" y="115888"/>
            <a:ext cx="10369550" cy="720725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Дифференциальная диагностика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1196975"/>
            <a:ext cx="10658475" cy="5327650"/>
          </a:xfrm>
        </p:spPr>
        <p:txBody>
          <a:bodyPr/>
          <a:lstStyle/>
          <a:p>
            <a:pPr marL="0" indent="538163" algn="just"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Дифференциальная диагностика эхинококковых кист проводится с такими очаговыми образованиями печени, как: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непаразитарные кисты печени;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поликистозная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болезнь 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печени;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абсцессы печени;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билиарная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гамартома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гемангиома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печени;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гепатоцелюлярная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аденома.</a:t>
            </a:r>
          </a:p>
          <a:p>
            <a:pPr marL="0" indent="538163" algn="just"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Так же необходимо проводить дифференцировку с другой формой паразитарной инвазии – альвеолярным эхинококкозом.</a:t>
            </a:r>
          </a:p>
          <a:p>
            <a:pPr>
              <a:defRPr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153650" cy="1081087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Консервативное лечение эхинококкоза печени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1341438"/>
            <a:ext cx="11017250" cy="5516562"/>
          </a:xfrm>
        </p:spPr>
        <p:txBody>
          <a:bodyPr rtlCol="0">
            <a:normAutofit lnSpcReduction="10000"/>
          </a:bodyPr>
          <a:lstStyle/>
          <a:p>
            <a:pPr marL="0" indent="538163"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Консервативное лечение сводится к применению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различных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химиопрепаратов,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направленных на гибель паразита.</a:t>
            </a:r>
          </a:p>
          <a:p>
            <a:pPr marL="0" indent="53816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Применяются </a:t>
            </a:r>
            <a:r>
              <a:rPr lang="ru-RU" altLang="ru-RU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мебендазол</a:t>
            </a:r>
            <a:r>
              <a:rPr lang="ru-RU" alt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Vermox</a:t>
            </a:r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и </a:t>
            </a:r>
            <a:r>
              <a:rPr lang="ru-RU" altLang="ru-RU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альбендазол</a:t>
            </a:r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Zentel</a:t>
            </a:r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alt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вызывают необратимые </a:t>
            </a:r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морфологические изменения в </a:t>
            </a:r>
            <a:r>
              <a:rPr lang="ru-RU" altLang="ru-RU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кутикулярной</a:t>
            </a:r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оболочке в виде </a:t>
            </a:r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отторжения зародышевого слоя с последующей его дегенерацией. </a:t>
            </a:r>
            <a:endParaRPr lang="ru-RU" altLang="ru-RU" dirty="0" smtClean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816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показания: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интраоперационное</a:t>
            </a:r>
            <a:r>
              <a:rPr lang="ru-RU" alt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выявление </a:t>
            </a:r>
            <a:r>
              <a:rPr lang="ru-RU" altLang="ru-RU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диссеменации</a:t>
            </a:r>
            <a:r>
              <a:rPr lang="ru-RU" alt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брюшной полости очень </a:t>
            </a:r>
            <a:r>
              <a:rPr lang="ru-RU" alt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мелкими кистами (при внутрибрюшном разрыве </a:t>
            </a:r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эхинококковой </a:t>
            </a:r>
            <a:r>
              <a:rPr lang="ru-RU" alt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кисты);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профилактики </a:t>
            </a:r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рецидивов </a:t>
            </a:r>
            <a:r>
              <a:rPr lang="ru-RU" alt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заболевания.</a:t>
            </a:r>
          </a:p>
          <a:p>
            <a:pPr marL="0" indent="53816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Назначается </a:t>
            </a:r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химиотерапия сразу же после операции и продолжается после выписки больного из хирургического </a:t>
            </a:r>
            <a:r>
              <a:rPr lang="ru-RU" alt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стационара.</a:t>
            </a:r>
            <a:endParaRPr lang="ru-RU" altLang="ru-RU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altLang="ru-RU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153650" cy="57626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Оперативное лечение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836613"/>
            <a:ext cx="10944225" cy="5688012"/>
          </a:xfrm>
        </p:spPr>
        <p:txBody>
          <a:bodyPr/>
          <a:lstStyle/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В хирургии эхинококкоза печени обязательным условием является соблюдение принципов апаразитарности и антипаразитарности.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Принцип апаразитарности – это комплекс мероприятий, проводимых до и во время операции с целью профилактики диссеминации и имплантации зародышевых элементов паразита, профилактики рецидивов и генерализации заболевания.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Принцип антипаразитарности – это комплекс мероприятий проводимых до и во время операции с целью обезвреживания зародышевых элементов паразита.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836613"/>
            <a:ext cx="10944225" cy="6021387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Компоненты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апаразитарности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точная топическая диагностика локализации кист;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рациональный операционный доступ;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тщательное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отграничение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 кисты окружающих тканей; 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минимизация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травматизации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кисты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ходе операции;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открытой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эхинококкэктомии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 не допускать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излития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кистозной жидкости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на оперируемый орган, операционную рану и операционное белье с целью профилактики диссеминации;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полное удаление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зародышевых элементов и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кутикулярной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оболочки с целью профилактики рецидива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заболевания;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решение вопроса в пользу закрытой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эхинококкэктомии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153650" cy="57626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Оперативное лечение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1844675"/>
            <a:ext cx="10944225" cy="5013325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Компоненты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антипаразитарности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дооперационная химиотерапия;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обезвреживание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зародышевых элементов паразита в материнской кисте и остаточной полости путем воздействия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химическими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препаратами и физическими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факторами;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санация загрязненной брюшной полости химическими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препаратами и физическими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факторами;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послеоперационная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химиотерапия.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153650" cy="57626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Оперативное лечение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1341438"/>
            <a:ext cx="10944225" cy="5516562"/>
          </a:xfrm>
        </p:spPr>
        <p:txBody>
          <a:bodyPr rtlCol="0">
            <a:normAutofit/>
          </a:bodyPr>
          <a:lstStyle/>
          <a:p>
            <a:pPr marL="0" indent="53816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Оперативные доступы к эхинококковой кисте делятся на: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традиционные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лапаротомные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открытые);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малоинвазивные:</a:t>
            </a:r>
          </a:p>
          <a:p>
            <a:pPr marL="901700" indent="-538163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пункционный; </a:t>
            </a:r>
          </a:p>
          <a:p>
            <a:pPr marL="901700" indent="-538163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видеоэндоскопический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538163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Традиционные оперативные доступы:</a:t>
            </a:r>
          </a:p>
          <a:p>
            <a:pPr marL="0" indent="363538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при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локализации кист в области ворот печени, висцеральной поверхности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печени, в I,II,III,IV,V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сегментах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применяется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верхнесрединная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лапаротомия; </a:t>
            </a:r>
          </a:p>
          <a:p>
            <a:pPr marL="0" indent="363538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VI,VII –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применяется правосторонний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подреберный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доступ; </a:t>
            </a:r>
          </a:p>
          <a:p>
            <a:pPr marL="0" indent="363538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в VII,VIII – применяется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торакофренолапаротомия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справа.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153650" cy="1009650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Оперативное лечение: доступы в хирургии эхинококкоза печени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153650" cy="576808"/>
          </a:xfrm>
        </p:spPr>
        <p:txBody>
          <a:bodyPr/>
          <a:lstStyle/>
          <a:p>
            <a:pPr algn="ctr" eaLnBrk="1" hangingPunct="1"/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Сегменты и доли печени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92696"/>
            <a:ext cx="10623878" cy="5225335"/>
          </a:xfrm>
          <a:prstGeom prst="rect">
            <a:avLst/>
          </a:prstGeom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658907" y="5934670"/>
            <a:ext cx="107323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PetersburgC-Bold"/>
              </a:rPr>
              <a:t>Рисунок </a:t>
            </a:r>
            <a:r>
              <a:rPr lang="ru-RU" altLang="ru-RU" sz="1800" dirty="0" smtClean="0">
                <a:latin typeface="PetersburgC-Bold"/>
              </a:rPr>
              <a:t>14. Проекция сегментов на диафрагмальную поверхность печени</a:t>
            </a:r>
            <a:r>
              <a:rPr lang="ru-RU" altLang="ru-RU" sz="1800" dirty="0" smtClean="0">
                <a:latin typeface="PetersburgC"/>
              </a:rPr>
              <a:t>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(Атлас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анатомии человека. В 4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томах.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Т.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учеб. пособие для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мед. вузов / Р.Д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Синельников,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Я.Р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Синельников,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А.Я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Синельников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М.: Издательство «Новая волна», 2010. – 248 с.).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153650" cy="576808"/>
          </a:xfrm>
        </p:spPr>
        <p:txBody>
          <a:bodyPr/>
          <a:lstStyle/>
          <a:p>
            <a:pPr algn="ctr" eaLnBrk="1" hangingPunct="1"/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Сегменты и доли печени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662354"/>
            <a:ext cx="9549113" cy="5400600"/>
          </a:xfrm>
          <a:prstGeom prst="rect">
            <a:avLst/>
          </a:prstGeom>
        </p:spPr>
      </p:pic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681634" y="5973342"/>
            <a:ext cx="108727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PetersburgC-Bold"/>
              </a:rPr>
              <a:t>Рисунок </a:t>
            </a:r>
            <a:r>
              <a:rPr lang="ru-RU" altLang="ru-RU" sz="1800" dirty="0" smtClean="0">
                <a:latin typeface="PetersburgC-Bold"/>
              </a:rPr>
              <a:t>15. Проекция сегментов на висцеральную поверхность печени</a:t>
            </a:r>
            <a:r>
              <a:rPr lang="ru-RU" altLang="ru-RU" sz="1800" dirty="0" smtClean="0">
                <a:latin typeface="PetersburgC"/>
              </a:rPr>
              <a:t>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(Атлас анатомии человека. В 4 томах. Т. 2: учеб. пособие для мед. вузов /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Р.Д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Синельников,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Я.Р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Синельников,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А.Я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Синельников – М.: Издательство «Новая волна», 2010. – 248 с.).</a:t>
            </a:r>
          </a:p>
        </p:txBody>
      </p:sp>
    </p:spTree>
    <p:extLst>
      <p:ext uri="{BB962C8B-B14F-4D97-AF65-F5344CB8AC3E}">
        <p14:creationId xmlns:p14="http://schemas.microsoft.com/office/powerpoint/2010/main" val="214114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080625" cy="649287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Пункционный метод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1125538"/>
            <a:ext cx="10944225" cy="5183187"/>
          </a:xfrm>
        </p:spPr>
        <p:txBody>
          <a:bodyPr rtlCol="0">
            <a:normAutofit/>
          </a:bodyPr>
          <a:lstStyle/>
          <a:p>
            <a:pPr marL="457200" lvl="1" indent="-457200" algn="just" eaLnBrk="1" fontAlgn="auto" hangingPunct="1">
              <a:lnSpc>
                <a:spcPct val="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ыполняют под УЗИ или КТ-контролем; </a:t>
            </a:r>
          </a:p>
          <a:p>
            <a:pPr marL="457200" lvl="1" indent="-457200" algn="just" eaLnBrk="1" fontAlgn="auto" hangingPunct="1">
              <a:lnSpc>
                <a:spcPct val="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процедура выполняется под местной анестезией;</a:t>
            </a:r>
          </a:p>
          <a:p>
            <a:pPr marL="457200" lvl="1" indent="-457200" algn="just" eaLnBrk="1" fontAlgn="auto" hangingPunct="1">
              <a:lnSpc>
                <a:spcPct val="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кисту </a:t>
            </a: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пунктируют </a:t>
            </a: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иглой, удаляют 20 мл жидкости; </a:t>
            </a:r>
          </a:p>
          <a:p>
            <a:pPr marL="457200" lvl="1" indent="-457200" algn="just" eaLnBrk="1" fontAlgn="auto" hangingPunct="1">
              <a:lnSpc>
                <a:spcPct val="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экспресс-анализ жидкости на наличие сколексов; </a:t>
            </a:r>
          </a:p>
          <a:p>
            <a:pPr marL="457200" lvl="1" indent="-457200" algn="just" eaLnBrk="1" fontAlgn="auto" hangingPunct="1">
              <a:lnSpc>
                <a:spcPct val="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введение в полость 20 мл 20-30% раствора 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и затем аспирация 20 мл жидкости кисты (многократное повторение манипуляции в течение 10-15 минут);</a:t>
            </a:r>
          </a:p>
          <a:p>
            <a:pPr marL="457200" lvl="1" indent="-457200" algn="just" eaLnBrk="1" fontAlgn="auto" hangingPunct="1">
              <a:lnSpc>
                <a:spcPct val="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замена иглы на стилет-катетер, эвакуация оставшейся жидкости; </a:t>
            </a:r>
          </a:p>
          <a:p>
            <a:pPr marL="457200" lvl="1" indent="-457200" algn="just" eaLnBrk="1" fontAlgn="auto" hangingPunct="1">
              <a:lnSpc>
                <a:spcPct val="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2-3 недели в кисту вводят 20-30% </a:t>
            </a:r>
            <a:r>
              <a:rPr lang="en-US" alt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сколексы погибают, </a:t>
            </a: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вокруг </a:t>
            </a: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дренажа образуется канал;</a:t>
            </a:r>
          </a:p>
          <a:p>
            <a:pPr marL="457200" lvl="1" indent="-457200" algn="just" eaLnBrk="1" fontAlgn="auto" hangingPunct="1">
              <a:lnSpc>
                <a:spcPct val="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 помощью вакуум-экстрактора через дренажный канал извлекают элементы хитиновой оболочки;</a:t>
            </a:r>
          </a:p>
          <a:p>
            <a:pPr marL="457200" lvl="1" indent="-457200" algn="just" eaLnBrk="1" fontAlgn="auto" hangingPunct="1">
              <a:lnSpc>
                <a:spcPct val="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получении прозрачной жидкости без сколексов и хитиновой оболочки дренаж из кисты удаляют. </a:t>
            </a:r>
          </a:p>
          <a:p>
            <a:pPr algn="just"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endParaRPr lang="ru-RU" altLang="ru-RU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9788" y="188913"/>
            <a:ext cx="10512425" cy="1079500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Лапароскопическая </a:t>
            </a:r>
            <a:b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эхинококкэктомия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268413"/>
            <a:ext cx="10801350" cy="5473700"/>
          </a:xfrm>
        </p:spPr>
        <p:txBody>
          <a:bodyPr rtlCol="0">
            <a:noAutofit/>
          </a:bodyPr>
          <a:lstStyle/>
          <a:p>
            <a:pPr marL="0" indent="538163"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Показания: неосложненные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кисты небольших размеров без явных признаков наличия дочерних пузырей, расположенные на висцеральной поверхности печени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538163"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Ассистированная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лапароскопическая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эхинококкэктомия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 сочетание лапароскопии с открытым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хирургическим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вмешательством – при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обзорной лапароскопии выполняют ревизию печени и в проекции выявленной кисты производят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минилапаротомию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до 6 см длиной для традиционной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эхинококкэктомии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8163"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Лапароскопически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ассистированная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открытая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эхинококкэктомия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 после открытой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эхинококкэктомии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применяют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эндовидеоскопию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остаточной полости для более тщательной санации и ликвидации желчных свищей.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16632"/>
            <a:ext cx="10801350" cy="792087"/>
          </a:xfrm>
        </p:spPr>
        <p:txBody>
          <a:bodyPr/>
          <a:lstStyle/>
          <a:p>
            <a:pPr algn="ctr" eaLnBrk="1" hangingPunct="1"/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Жизненный цикл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5325" y="908720"/>
            <a:ext cx="10801350" cy="5949280"/>
          </a:xfrm>
        </p:spPr>
        <p:txBody>
          <a:bodyPr rtlCol="0">
            <a:normAutofit lnSpcReduction="10000"/>
          </a:bodyPr>
          <a:lstStyle/>
          <a:p>
            <a:pPr marL="0" indent="53816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tabLst>
                <a:tab pos="631825" algn="l"/>
              </a:tabLst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Заражение промежуточного хозяина возможно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тремя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путями: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через слизистые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оболочки желудочно-кишечного тракта – при проглатывании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яиц;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через слизистые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оболочки дыхательных путей – при вдыхании инфицированных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компонентов;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через раневую поверхность (ссадины на руках).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8163" algn="just" eaLnBrk="1" fontAlgn="auto" hangingPunct="1">
              <a:spcAft>
                <a:spcPts val="0"/>
              </a:spcAft>
              <a:buNone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роли промежуточного хозяина эхинококка выступают домашний скот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человек.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структуре зараженных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эхинококкозом домашних животных: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свиньи - 64,8%;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крупный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рогатый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скот (коровы, быки, буйволы, яки) - 25,5%;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мелкий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рогатый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скот (овцы, козы) - 9,5%;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лошади, верблюды - 0,2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700213"/>
            <a:ext cx="10801350" cy="5041900"/>
          </a:xfrm>
        </p:spPr>
        <p:txBody>
          <a:bodyPr rtlCol="0">
            <a:normAutofit/>
          </a:bodyPr>
          <a:lstStyle/>
          <a:p>
            <a:pPr marL="0" indent="631825" algn="just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лапароскопических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операций: </a:t>
            </a: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631825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малая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травматичность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0" indent="631825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удаления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 более кист без расширения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доступа (особенно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при поражении обеих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долей); </a:t>
            </a:r>
          </a:p>
          <a:p>
            <a:pPr marL="0" indent="631825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детального осмотра полости фиброзной капсулы и удаление остатков хитиновой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оболочки. </a:t>
            </a:r>
          </a:p>
          <a:p>
            <a:pPr marL="0" indent="631825"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631825"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Недостатки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631825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ыше риск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обсеменения брюшной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полости; </a:t>
            </a:r>
          </a:p>
          <a:p>
            <a:pPr marL="0" indent="631825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эффективного метода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обеззараживания; </a:t>
            </a:r>
          </a:p>
          <a:p>
            <a:pPr marL="0" indent="631825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сложность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ликвидации остаточной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полости.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lnSpc>
                <a:spcPct val="70000"/>
              </a:lnSpc>
              <a:spcAft>
                <a:spcPts val="0"/>
              </a:spcAft>
              <a:buFontTx/>
              <a:buNone/>
              <a:defRPr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839788" y="188913"/>
            <a:ext cx="10512425" cy="1079500"/>
          </a:xfrm>
        </p:spPr>
        <p:txBody>
          <a:bodyPr/>
          <a:lstStyle/>
          <a:p>
            <a:pPr algn="ctr" eaLnBrk="1" hangingPunct="1"/>
            <a:r>
              <a:rPr lang="ru-RU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Лапароскопическая</a:t>
            </a:r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эхинококкэктомия</a:t>
            </a:r>
            <a:endParaRPr lang="ru-RU" alt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551384" y="116633"/>
            <a:ext cx="11161240" cy="648071"/>
          </a:xfrm>
        </p:spPr>
        <p:txBody>
          <a:bodyPr/>
          <a:lstStyle/>
          <a:p>
            <a:pPr algn="ctr" eaLnBrk="1" hangingPunct="1"/>
            <a:r>
              <a:rPr lang="ru-RU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Лапароскопическая</a:t>
            </a:r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эхинококкэктомия</a:t>
            </a:r>
            <a:endParaRPr lang="ru-RU" alt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723668"/>
            <a:ext cx="6984776" cy="5700706"/>
          </a:xfrm>
          <a:prstGeom prst="rect">
            <a:avLst/>
          </a:prstGeom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839415" y="6383338"/>
            <a:ext cx="10585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16. Процесс выделения эхинококковой кисты (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фото собственного наблюдения). </a:t>
            </a:r>
          </a:p>
        </p:txBody>
      </p:sp>
    </p:spTree>
    <p:extLst>
      <p:ext uri="{BB962C8B-B14F-4D97-AF65-F5344CB8AC3E}">
        <p14:creationId xmlns:p14="http://schemas.microsoft.com/office/powerpoint/2010/main" val="104959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153650" cy="649287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Способы эхинококкэктомии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765175"/>
            <a:ext cx="10944225" cy="5976938"/>
          </a:xfrm>
        </p:spPr>
        <p:txBody>
          <a:bodyPr rtlCol="0">
            <a:noAutofit/>
          </a:bodyPr>
          <a:lstStyle/>
          <a:p>
            <a:pPr marL="0" indent="538163"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Оперативный прием состоит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из двух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этапов:</a:t>
            </a:r>
          </a:p>
          <a:p>
            <a:pPr marL="514350" indent="-514350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эхинококкэктомия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(удаление паразита);</a:t>
            </a:r>
          </a:p>
          <a:p>
            <a:pPr marL="514350" indent="-514350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ликвидация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остаточной полости.</a:t>
            </a:r>
          </a:p>
          <a:p>
            <a:pPr marL="0" indent="538163" algn="ctr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Способы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эхинококкэктомии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закрытая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эхинококкэктомия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 без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вскрытия полости кисты:</a:t>
            </a:r>
          </a:p>
          <a:p>
            <a:pPr marL="806450" indent="-442913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идеальная»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эхинококкэктомия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удаление кисты без вскрытия хитиновой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оболочки;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6450" indent="-442913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цистперицистэктомия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удаление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кисты вместе с фиброзной капсулой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06450" indent="-442913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резекция части печени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кистой (типичная и атипичная);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2) открытая – с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пункцией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вскрытием кисты и удалением ее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содержимого;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3) сочетанная – при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множественном эхинококкозе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сочетание закрытого удаления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одних и открытого удаления других кист.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550863" y="981075"/>
            <a:ext cx="10944225" cy="5040313"/>
          </a:xfrm>
        </p:spPr>
        <p:txBody>
          <a:bodyPr/>
          <a:lstStyle/>
          <a:p>
            <a:pPr marL="514350" indent="-514350" algn="just" eaLnBrk="1" hangingPunct="1">
              <a:lnSpc>
                <a:spcPct val="80000"/>
              </a:lnSpc>
              <a:buFont typeface="Calibri Light" panose="020F0302020204030204" pitchFamily="34" charset="0"/>
              <a:buAutoNum type="arabicParenR"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Осуществление хирургического доступа.</a:t>
            </a:r>
          </a:p>
          <a:p>
            <a:pPr marL="514350" indent="-514350" algn="just" eaLnBrk="1" hangingPunct="1">
              <a:lnSpc>
                <a:spcPct val="80000"/>
              </a:lnSpc>
              <a:buFont typeface="Calibri Light" panose="020F0302020204030204" pitchFamily="34" charset="0"/>
              <a:buAutoNum type="arabicParenR"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Отграничение кисты в соответствии с принципами апаразитарности и антипаразитарности.</a:t>
            </a:r>
          </a:p>
          <a:p>
            <a:pPr marL="514350" indent="-514350" algn="just" eaLnBrk="1" hangingPunct="1">
              <a:lnSpc>
                <a:spcPct val="80000"/>
              </a:lnSpc>
              <a:buFont typeface="Calibri Light" panose="020F0302020204030204" pitchFamily="34" charset="0"/>
              <a:buAutoNum type="arabicParenR"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Пункция кисты для снятия напряжения.</a:t>
            </a:r>
          </a:p>
          <a:p>
            <a:pPr marL="514350" indent="-514350" algn="just" eaLnBrk="1" hangingPunct="1">
              <a:lnSpc>
                <a:spcPct val="80000"/>
              </a:lnSpc>
              <a:buFont typeface="Calibri Light" panose="020F0302020204030204" pitchFamily="34" charset="0"/>
              <a:buAutoNum type="arabicParenR"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Эвакуация содержимого кисты электроотсосом.</a:t>
            </a:r>
          </a:p>
          <a:p>
            <a:pPr marL="514350" indent="-514350" algn="just" eaLnBrk="1" hangingPunct="1">
              <a:lnSpc>
                <a:spcPct val="80000"/>
              </a:lnSpc>
              <a:buFont typeface="Calibri Light" panose="020F0302020204030204" pitchFamily="34" charset="0"/>
              <a:buAutoNum type="arabicParenR"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Удаление кисты (кисту широко вскрывают, хитиновую оболочку захватывают окончатым зажимом, отслаивают от фиброзной капсулы и удаляют).</a:t>
            </a:r>
          </a:p>
          <a:p>
            <a:pPr marL="514350" indent="-514350" algn="just" eaLnBrk="1" hangingPunct="1">
              <a:lnSpc>
                <a:spcPct val="80000"/>
              </a:lnSpc>
              <a:buFont typeface="Calibri Light" panose="020F0302020204030204" pitchFamily="34" charset="0"/>
              <a:buAutoNum type="arabicParenR"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Антипаразитарная обработка остаточной полости (оставшуюся фиброзную капсулу обрабатывают 2-5 % раствором формальдегида в глицерине).</a:t>
            </a:r>
          </a:p>
          <a:p>
            <a:pPr marL="514350" indent="-514350" algn="just" eaLnBrk="1" hangingPunct="1">
              <a:lnSpc>
                <a:spcPct val="80000"/>
              </a:lnSpc>
              <a:buFont typeface="Calibri Light" panose="020F0302020204030204" pitchFamily="34" charset="0"/>
              <a:buAutoNum type="arabicParenR"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Ликвидация остаточной полости.</a:t>
            </a:r>
          </a:p>
          <a:p>
            <a:pPr marL="514350" indent="-514350" algn="just" eaLnBrk="1" hangingPunct="1">
              <a:lnSpc>
                <a:spcPct val="80000"/>
              </a:lnSpc>
              <a:buFont typeface="Calibri Light" panose="020F0302020204030204" pitchFamily="34" charset="0"/>
              <a:buAutoNum type="arabicParenR"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Ушивание послеоперационной раны.</a:t>
            </a:r>
          </a:p>
        </p:txBody>
      </p:sp>
      <p:sp>
        <p:nvSpPr>
          <p:cNvPr id="51203" name="Прямоугольник 3"/>
          <p:cNvSpPr>
            <a:spLocks noChangeArrowheads="1"/>
          </p:cNvSpPr>
          <p:nvPr/>
        </p:nvSpPr>
        <p:spPr bwMode="auto">
          <a:xfrm>
            <a:off x="377825" y="104775"/>
            <a:ext cx="1155223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Техника «идеальной» эхинококкэктомии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0500" y="795338"/>
            <a:ext cx="6804025" cy="5370512"/>
          </a:xfrm>
        </p:spPr>
      </p:pic>
      <p:sp>
        <p:nvSpPr>
          <p:cNvPr id="52227" name="Прямоугольник 2"/>
          <p:cNvSpPr>
            <a:spLocks noChangeArrowheads="1"/>
          </p:cNvSpPr>
          <p:nvPr/>
        </p:nvSpPr>
        <p:spPr bwMode="auto">
          <a:xfrm>
            <a:off x="551384" y="6240182"/>
            <a:ext cx="111612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17.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Пункция кисты с эвакуацией содержимого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электроотсосом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(Атлас операций на брюшной стенке и органах брюшной полости 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В.Н.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Войленко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А.И.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Меделян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В.М. Омельченко. - М.: Медицина, 1965. – 606 с.).</a:t>
            </a:r>
          </a:p>
        </p:txBody>
      </p:sp>
      <p:sp>
        <p:nvSpPr>
          <p:cNvPr id="52228" name="Прямоугольник 7"/>
          <p:cNvSpPr>
            <a:spLocks noChangeArrowheads="1"/>
          </p:cNvSpPr>
          <p:nvPr/>
        </p:nvSpPr>
        <p:spPr bwMode="auto">
          <a:xfrm>
            <a:off x="377825" y="104775"/>
            <a:ext cx="1155223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Техника «идеальной» эхинококкэктомии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741363"/>
            <a:ext cx="6913562" cy="5456237"/>
          </a:xfrm>
        </p:spPr>
      </p:pic>
      <p:sp>
        <p:nvSpPr>
          <p:cNvPr id="53251" name="Прямоугольник 4"/>
          <p:cNvSpPr>
            <a:spLocks noChangeArrowheads="1"/>
          </p:cNvSpPr>
          <p:nvPr/>
        </p:nvSpPr>
        <p:spPr bwMode="auto">
          <a:xfrm>
            <a:off x="551384" y="6243638"/>
            <a:ext cx="110892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18.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Вскрытие фиброзной капсулы (Атлас операций на брюшной стенке и органах брюшной полости / В.Н. </a:t>
            </a: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Войленко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А.И. </a:t>
            </a: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Меделян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В.М. Омельченко. - М.: Медицина, 1965. – 606 с.).</a:t>
            </a:r>
          </a:p>
        </p:txBody>
      </p:sp>
      <p:sp>
        <p:nvSpPr>
          <p:cNvPr id="53252" name="Прямоугольник 6"/>
          <p:cNvSpPr>
            <a:spLocks noChangeArrowheads="1"/>
          </p:cNvSpPr>
          <p:nvPr/>
        </p:nvSpPr>
        <p:spPr bwMode="auto">
          <a:xfrm>
            <a:off x="377825" y="104775"/>
            <a:ext cx="1155223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Техника «идеальной» эхинококкэктомии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738188"/>
            <a:ext cx="6985000" cy="5489575"/>
          </a:xfrm>
        </p:spPr>
      </p:pic>
      <p:sp>
        <p:nvSpPr>
          <p:cNvPr id="54275" name="Прямоугольник 4"/>
          <p:cNvSpPr>
            <a:spLocks noChangeArrowheads="1"/>
          </p:cNvSpPr>
          <p:nvPr/>
        </p:nvSpPr>
        <p:spPr bwMode="auto">
          <a:xfrm>
            <a:off x="536575" y="6211669"/>
            <a:ext cx="112347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19.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Удаление паразита с хитиновой оболочкой (Атлас операций на брюшной стенке и органах брюшной полости / В.Н. </a:t>
            </a: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Войленко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А.И. </a:t>
            </a: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Меделян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В.М. Омельченко. - М.: Медицина, 1965. – 606 с.).</a:t>
            </a:r>
          </a:p>
        </p:txBody>
      </p:sp>
      <p:sp>
        <p:nvSpPr>
          <p:cNvPr id="54276" name="Прямоугольник 5"/>
          <p:cNvSpPr>
            <a:spLocks noChangeArrowheads="1"/>
          </p:cNvSpPr>
          <p:nvPr/>
        </p:nvSpPr>
        <p:spPr bwMode="auto">
          <a:xfrm>
            <a:off x="377825" y="104775"/>
            <a:ext cx="1155223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Техника «идеальной» эхинококкэктомии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1268413"/>
            <a:ext cx="11017250" cy="5473700"/>
          </a:xfrm>
        </p:spPr>
        <p:txBody>
          <a:bodyPr rtlCol="0">
            <a:noAutofit/>
          </a:bodyPr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US" dirty="0" smtClean="0">
                <a:latin typeface="Times-Roman"/>
              </a:rPr>
              <a:t>I. </a:t>
            </a:r>
            <a:r>
              <a:rPr lang="ru-RU" dirty="0">
                <a:latin typeface="Times-Roman"/>
              </a:rPr>
              <a:t>П</a:t>
            </a:r>
            <a:r>
              <a:rPr lang="ru-RU" dirty="0" smtClean="0">
                <a:latin typeface="Times-Roman"/>
              </a:rPr>
              <a:t>олная </a:t>
            </a:r>
            <a:r>
              <a:rPr lang="ru-RU" dirty="0">
                <a:latin typeface="Times-Roman"/>
              </a:rPr>
              <a:t>ликвидация остаточной </a:t>
            </a:r>
            <a:r>
              <a:rPr lang="ru-RU" dirty="0" smtClean="0">
                <a:latin typeface="Times-Roman"/>
              </a:rPr>
              <a:t>полости:</a:t>
            </a:r>
            <a:endParaRPr lang="ru-RU" dirty="0">
              <a:latin typeface="Times-Roman"/>
            </a:endParaRPr>
          </a:p>
          <a:p>
            <a:pPr marL="901700" indent="-538163" algn="just">
              <a:buFont typeface="+mj-lt"/>
              <a:buAutoNum type="arabicParenR"/>
              <a:defRPr/>
            </a:pPr>
            <a:r>
              <a:rPr lang="ru-RU" dirty="0" smtClean="0">
                <a:latin typeface="Times-Roman"/>
              </a:rPr>
              <a:t> </a:t>
            </a:r>
            <a:r>
              <a:rPr lang="ru-RU" dirty="0" err="1" smtClean="0">
                <a:latin typeface="Times-Roman"/>
              </a:rPr>
              <a:t>капитонаж</a:t>
            </a:r>
            <a:r>
              <a:rPr lang="ru-RU" dirty="0" smtClean="0">
                <a:latin typeface="Times-Roman"/>
              </a:rPr>
              <a:t> (</a:t>
            </a:r>
            <a:r>
              <a:rPr lang="ru-RU" dirty="0" err="1">
                <a:latin typeface="Times-Roman"/>
              </a:rPr>
              <a:t>ушивание</a:t>
            </a:r>
            <a:r>
              <a:rPr lang="ru-RU" dirty="0">
                <a:latin typeface="Times-Roman"/>
              </a:rPr>
              <a:t> остаточной полости</a:t>
            </a:r>
            <a:r>
              <a:rPr lang="ru-RU" dirty="0" smtClean="0">
                <a:latin typeface="Times-Roman"/>
              </a:rPr>
              <a:t>);</a:t>
            </a:r>
            <a:endParaRPr lang="ru-RU" dirty="0">
              <a:latin typeface="Times-Roman"/>
            </a:endParaRPr>
          </a:p>
          <a:p>
            <a:pPr marL="901700" indent="-538163" algn="just">
              <a:buFont typeface="+mj-lt"/>
              <a:buAutoNum type="arabicParenR"/>
              <a:defRPr/>
            </a:pPr>
            <a:r>
              <a:rPr lang="ru-RU" dirty="0" smtClean="0">
                <a:latin typeface="Times-Roman"/>
              </a:rPr>
              <a:t> инвагинация </a:t>
            </a:r>
            <a:r>
              <a:rPr lang="ru-RU" dirty="0">
                <a:latin typeface="Times-Roman"/>
              </a:rPr>
              <a:t>фиброзной капсулы;</a:t>
            </a:r>
          </a:p>
          <a:p>
            <a:pPr marL="901700" indent="-538163" algn="just">
              <a:buFont typeface="+mj-lt"/>
              <a:buAutoNum type="arabicParenR"/>
              <a:defRPr/>
            </a:pPr>
            <a:r>
              <a:rPr lang="ru-RU" dirty="0" smtClean="0">
                <a:latin typeface="Times-Roman"/>
              </a:rPr>
              <a:t> тампонада сальником (</a:t>
            </a:r>
            <a:r>
              <a:rPr lang="ru-RU" dirty="0" err="1" smtClean="0">
                <a:latin typeface="Times-Roman"/>
              </a:rPr>
              <a:t>оментопластика</a:t>
            </a:r>
            <a:r>
              <a:rPr lang="ru-RU" dirty="0" smtClean="0">
                <a:latin typeface="Times-Roman"/>
              </a:rPr>
              <a:t>);</a:t>
            </a:r>
            <a:endParaRPr lang="ru-RU" dirty="0">
              <a:latin typeface="Times-Roman"/>
            </a:endParaRPr>
          </a:p>
          <a:p>
            <a:pPr marL="901700" indent="-538163" algn="just">
              <a:buFont typeface="+mj-lt"/>
              <a:buAutoNum type="arabicParenR"/>
              <a:defRPr/>
            </a:pPr>
            <a:r>
              <a:rPr lang="ru-RU" dirty="0" smtClean="0">
                <a:latin typeface="Times-Roman"/>
              </a:rPr>
              <a:t> </a:t>
            </a:r>
            <a:r>
              <a:rPr lang="ru-RU" dirty="0" err="1" smtClean="0">
                <a:latin typeface="Times-Roman"/>
              </a:rPr>
              <a:t>аплатизация</a:t>
            </a:r>
            <a:r>
              <a:rPr lang="ru-RU" dirty="0" smtClean="0">
                <a:latin typeface="Times-Roman"/>
              </a:rPr>
              <a:t> (субтотальная резекция капсулы);</a:t>
            </a:r>
            <a:endParaRPr lang="ru-RU" dirty="0">
              <a:latin typeface="Times-Roman"/>
            </a:endParaRPr>
          </a:p>
          <a:p>
            <a:pPr marL="901700" indent="-538163" algn="just">
              <a:buFont typeface="+mj-lt"/>
              <a:buAutoNum type="arabicParenR"/>
              <a:defRPr/>
            </a:pPr>
            <a:r>
              <a:rPr lang="ru-RU" dirty="0" smtClean="0">
                <a:latin typeface="Times-Roman"/>
              </a:rPr>
              <a:t> </a:t>
            </a:r>
            <a:r>
              <a:rPr lang="ru-RU" dirty="0" err="1" smtClean="0">
                <a:latin typeface="Times-Roman"/>
              </a:rPr>
              <a:t>перицистэктомия</a:t>
            </a:r>
            <a:r>
              <a:rPr lang="ru-RU" dirty="0" smtClean="0">
                <a:latin typeface="Times-Roman"/>
              </a:rPr>
              <a:t> (тотальная резекция капсулы);</a:t>
            </a:r>
          </a:p>
          <a:p>
            <a:pPr marL="901700" indent="-538163" algn="just">
              <a:buFont typeface="+mj-lt"/>
              <a:buAutoNum type="arabicParenR"/>
              <a:defRPr/>
            </a:pPr>
            <a:r>
              <a:rPr lang="ru-RU" dirty="0" smtClean="0">
                <a:latin typeface="Times-Roman"/>
              </a:rPr>
              <a:t> комбинированный метод.</a:t>
            </a:r>
            <a:endParaRPr lang="ru-RU" dirty="0">
              <a:latin typeface="Times-Roman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US" dirty="0" smtClean="0">
                <a:latin typeface="Times-Roman"/>
              </a:rPr>
              <a:t>II. </a:t>
            </a:r>
            <a:r>
              <a:rPr lang="ru-RU" dirty="0" smtClean="0">
                <a:latin typeface="Times-Roman"/>
              </a:rPr>
              <a:t>Неполная </a:t>
            </a:r>
            <a:r>
              <a:rPr lang="ru-RU" dirty="0">
                <a:latin typeface="Times-Roman"/>
              </a:rPr>
              <a:t>ликвидация остаточной полости </a:t>
            </a:r>
            <a:r>
              <a:rPr lang="ru-RU" dirty="0" smtClean="0">
                <a:latin typeface="Times-Roman"/>
              </a:rPr>
              <a:t>(после </a:t>
            </a:r>
            <a:r>
              <a:rPr lang="ru-RU" dirty="0" err="1" smtClean="0">
                <a:latin typeface="Times-Roman"/>
              </a:rPr>
              <a:t>капитонажа</a:t>
            </a:r>
            <a:r>
              <a:rPr lang="ru-RU" dirty="0" smtClean="0">
                <a:latin typeface="Times-Roman"/>
              </a:rPr>
              <a:t>, инвагинации, тампонады сальником и т.д.) с наружным дренированием.</a:t>
            </a:r>
            <a:endParaRPr lang="ru-RU" dirty="0">
              <a:latin typeface="Times-Roman"/>
            </a:endParaRPr>
          </a:p>
        </p:txBody>
      </p:sp>
      <p:sp>
        <p:nvSpPr>
          <p:cNvPr id="55299" name="Прямоугольник 2"/>
          <p:cNvSpPr>
            <a:spLocks noChangeArrowheads="1"/>
          </p:cNvSpPr>
          <p:nvPr/>
        </p:nvSpPr>
        <p:spPr bwMode="auto">
          <a:xfrm>
            <a:off x="212725" y="115888"/>
            <a:ext cx="118284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Методы ликвидации остаточной полости</a:t>
            </a:r>
            <a:r>
              <a:rPr lang="ru-RU" altLang="ru-RU" sz="1800">
                <a:latin typeface="Times-Roman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1412875"/>
            <a:ext cx="11017250" cy="5329238"/>
          </a:xfrm>
        </p:spPr>
        <p:txBody>
          <a:bodyPr rtlCol="0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Times-Roman"/>
              </a:rPr>
              <a:t>Методы ликвидации остаточной полости: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US" dirty="0" smtClean="0">
                <a:latin typeface="Times-Roman"/>
              </a:rPr>
              <a:t>III. </a:t>
            </a:r>
            <a:r>
              <a:rPr lang="ru-RU" dirty="0" smtClean="0">
                <a:latin typeface="Times-Roman"/>
              </a:rPr>
              <a:t>Наружное </a:t>
            </a:r>
            <a:r>
              <a:rPr lang="ru-RU" dirty="0">
                <a:latin typeface="Times-Roman"/>
              </a:rPr>
              <a:t>дренирование остаточной </a:t>
            </a:r>
            <a:r>
              <a:rPr lang="ru-RU" dirty="0" smtClean="0">
                <a:latin typeface="Times-Roman"/>
              </a:rPr>
              <a:t>полости:</a:t>
            </a:r>
            <a:endParaRPr lang="en-US" dirty="0" smtClean="0">
              <a:latin typeface="Times-Roman"/>
            </a:endParaRPr>
          </a:p>
          <a:p>
            <a:pPr marL="901700" indent="-538163" algn="just">
              <a:buFont typeface="+mj-lt"/>
              <a:buAutoNum type="arabicParenR"/>
              <a:defRPr/>
            </a:pPr>
            <a:r>
              <a:rPr lang="ru-RU" dirty="0" smtClean="0">
                <a:latin typeface="Times-Roman"/>
              </a:rPr>
              <a:t>сквозное </a:t>
            </a:r>
            <a:r>
              <a:rPr lang="ru-RU" dirty="0" err="1" smtClean="0">
                <a:latin typeface="Times-Roman"/>
              </a:rPr>
              <a:t>транспеченочное</a:t>
            </a:r>
            <a:r>
              <a:rPr lang="ru-RU" dirty="0" smtClean="0">
                <a:latin typeface="Times-Roman"/>
              </a:rPr>
              <a:t> дренирование;</a:t>
            </a:r>
          </a:p>
          <a:p>
            <a:pPr marL="901700" indent="-538163" algn="just">
              <a:buFont typeface="+mj-lt"/>
              <a:buAutoNum type="arabicParenR"/>
              <a:defRPr/>
            </a:pPr>
            <a:r>
              <a:rPr lang="ru-RU" dirty="0" smtClean="0">
                <a:latin typeface="Times-Roman"/>
              </a:rPr>
              <a:t>концевое дренирование;</a:t>
            </a:r>
          </a:p>
          <a:p>
            <a:pPr marL="1250950" indent="-538163" algn="just"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atin typeface="Times-Roman"/>
              </a:rPr>
              <a:t>дренажи </a:t>
            </a:r>
            <a:r>
              <a:rPr lang="ru-RU" dirty="0">
                <a:latin typeface="Times-Roman"/>
              </a:rPr>
              <a:t>устанавливают для профилактики нагноения остаточной </a:t>
            </a:r>
            <a:r>
              <a:rPr lang="ru-RU" dirty="0" smtClean="0">
                <a:latin typeface="Times-Roman"/>
              </a:rPr>
              <a:t>полости</a:t>
            </a:r>
            <a:r>
              <a:rPr lang="ru-RU" dirty="0">
                <a:latin typeface="Times-Roman"/>
              </a:rPr>
              <a:t>;</a:t>
            </a:r>
          </a:p>
          <a:p>
            <a:pPr marL="1250950" indent="-538163" algn="just"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latin typeface="Times-Roman"/>
              </a:rPr>
              <a:t>в </a:t>
            </a:r>
            <a:r>
              <a:rPr lang="ru-RU" dirty="0">
                <a:latin typeface="Times-Roman"/>
              </a:rPr>
              <a:t>последующем выполняется </a:t>
            </a:r>
            <a:r>
              <a:rPr lang="ru-RU" dirty="0" err="1">
                <a:latin typeface="Times-Roman"/>
              </a:rPr>
              <a:t>фистулография</a:t>
            </a:r>
            <a:r>
              <a:rPr lang="ru-RU" dirty="0">
                <a:latin typeface="Times-Roman"/>
              </a:rPr>
              <a:t>, для контроля </a:t>
            </a:r>
            <a:r>
              <a:rPr lang="ru-RU" dirty="0" err="1">
                <a:latin typeface="Times-Roman"/>
              </a:rPr>
              <a:t>заживлени</a:t>
            </a:r>
            <a:r>
              <a:rPr lang="ru-RU" dirty="0" smtClean="0">
                <a:latin typeface="Times-Roman"/>
              </a:rPr>
              <a:t>.</a:t>
            </a:r>
          </a:p>
          <a:p>
            <a:pPr marL="363538" indent="0" algn="just"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Times-Roman"/>
              </a:rPr>
              <a:t>3)  </a:t>
            </a:r>
            <a:r>
              <a:rPr lang="ru-RU" dirty="0" err="1" smtClean="0">
                <a:latin typeface="Times-Roman"/>
              </a:rPr>
              <a:t>марсупилизация</a:t>
            </a:r>
            <a:r>
              <a:rPr lang="ru-RU" dirty="0" smtClean="0">
                <a:latin typeface="Times-Roman"/>
              </a:rPr>
              <a:t>.</a:t>
            </a:r>
            <a:endParaRPr lang="ru-RU" dirty="0">
              <a:latin typeface="Times-Roman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US" dirty="0" smtClean="0">
                <a:latin typeface="Times-Roman"/>
              </a:rPr>
              <a:t>IV. </a:t>
            </a:r>
            <a:r>
              <a:rPr lang="ru-RU" dirty="0" smtClean="0">
                <a:latin typeface="Times-Roman"/>
              </a:rPr>
              <a:t>Внутреннее </a:t>
            </a:r>
            <a:r>
              <a:rPr lang="ru-RU" dirty="0">
                <a:latin typeface="Times-Roman"/>
              </a:rPr>
              <a:t>дренирование остаточной полости </a:t>
            </a:r>
            <a:r>
              <a:rPr lang="ru-RU" dirty="0" smtClean="0">
                <a:latin typeface="Times-Roman"/>
              </a:rPr>
              <a:t>– </a:t>
            </a:r>
            <a:r>
              <a:rPr lang="ru-RU" dirty="0" err="1" smtClean="0">
                <a:latin typeface="Times-Roman"/>
              </a:rPr>
              <a:t>цистодигестивные</a:t>
            </a:r>
            <a:r>
              <a:rPr lang="ru-RU" dirty="0" smtClean="0">
                <a:latin typeface="Times-Roman"/>
              </a:rPr>
              <a:t> </a:t>
            </a:r>
            <a:r>
              <a:rPr lang="ru-RU" dirty="0">
                <a:latin typeface="Times-Roman"/>
              </a:rPr>
              <a:t>анастомозы.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3" name="Прямоугольник 2"/>
          <p:cNvSpPr>
            <a:spLocks noChangeArrowheads="1"/>
          </p:cNvSpPr>
          <p:nvPr/>
        </p:nvSpPr>
        <p:spPr bwMode="auto">
          <a:xfrm>
            <a:off x="212725" y="115888"/>
            <a:ext cx="118284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Методы ликвидации остаточной полости</a:t>
            </a:r>
            <a:r>
              <a:rPr lang="ru-RU" altLang="ru-RU" sz="1800">
                <a:latin typeface="Times-Roman"/>
              </a:rPr>
              <a:t>: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885825"/>
            <a:ext cx="11017250" cy="5972175"/>
          </a:xfrm>
        </p:spPr>
        <p:txBody>
          <a:bodyPr/>
          <a:lstStyle/>
          <a:p>
            <a:pPr marL="0" indent="538163" algn="just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Капитонаж – отдельными П-образными (кисетными) швами изнутри сближают стенки кисты до полного соприкосновения. </a:t>
            </a:r>
          </a:p>
          <a:p>
            <a:pPr marL="0" indent="538163" algn="just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Стенки прошивают не на всю толщину фиброзной капсулы, чтобы избежать повреждения сосудов и желчных протоков.</a:t>
            </a:r>
          </a:p>
        </p:txBody>
      </p:sp>
      <p:pic>
        <p:nvPicPr>
          <p:cNvPr id="4" name="Picture 6" descr="C:\Мои документы\Игорь\Рисунки, снимки диссертации\Рисунки по Вафину\рис 10 в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2564903"/>
            <a:ext cx="4752528" cy="376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Box 1"/>
          <p:cNvSpPr txBox="1">
            <a:spLocks noChangeArrowheads="1"/>
          </p:cNvSpPr>
          <p:nvPr/>
        </p:nvSpPr>
        <p:spPr bwMode="auto">
          <a:xfrm>
            <a:off x="623888" y="6323013"/>
            <a:ext cx="1101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20. </a:t>
            </a: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Капитонаж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(схема из открытых источников сети интернет).</a:t>
            </a:r>
          </a:p>
        </p:txBody>
      </p:sp>
      <p:sp>
        <p:nvSpPr>
          <p:cNvPr id="57349" name="Прямоугольник 2"/>
          <p:cNvSpPr>
            <a:spLocks noChangeArrowheads="1"/>
          </p:cNvSpPr>
          <p:nvPr/>
        </p:nvSpPr>
        <p:spPr bwMode="auto">
          <a:xfrm>
            <a:off x="212725" y="115888"/>
            <a:ext cx="118284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Методы ликвидации остаточной полости</a:t>
            </a:r>
            <a:r>
              <a:rPr lang="ru-RU" altLang="ru-RU" sz="1800">
                <a:latin typeface="Times-Roman"/>
              </a:rPr>
              <a:t>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15888"/>
            <a:ext cx="10801350" cy="909637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Жизненный</a:t>
            </a:r>
            <a:r>
              <a:rPr lang="ru-RU" altLang="ru-RU" sz="4800" b="1" smtClean="0">
                <a:latin typeface="Arial" panose="020B0604020202020204" pitchFamily="34" charset="0"/>
                <a:cs typeface="Arial" panose="020B0604020202020204" pitchFamily="34" charset="0"/>
              </a:rPr>
              <a:t> цикл</a:t>
            </a:r>
          </a:p>
        </p:txBody>
      </p:sp>
      <p:sp>
        <p:nvSpPr>
          <p:cNvPr id="6147" name="Объект 1"/>
          <p:cNvSpPr>
            <a:spLocks noGrp="1"/>
          </p:cNvSpPr>
          <p:nvPr>
            <p:ph idx="1"/>
          </p:nvPr>
        </p:nvSpPr>
        <p:spPr>
          <a:xfrm>
            <a:off x="695325" y="1025525"/>
            <a:ext cx="10801350" cy="5427663"/>
          </a:xfrm>
        </p:spPr>
        <p:txBody>
          <a:bodyPr/>
          <a:lstStyle/>
          <a:p>
            <a:pPr marL="0" indent="538163" algn="just" eaLnBrk="1" hangingPunct="1"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Яйца устойчивы к воздействию желудочного сока. 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двенадцатиперстной кишке под воздействием панкреатического сока происходит разрушение защитных мембран – из яиц вылупляются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онкосферы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  <a:defRPr/>
            </a:pP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Онкосферы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активируются солями желчных кислот, через стенку кишки проникают в просвет кровеносных сосудов и распространяются по портальной системе в: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печень (от 44 до 84%);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легкие (от 5 до 35%);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селезенку (от 1,5 до 2,5%);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другие органы (почки, головной мозг, кости и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др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765175"/>
            <a:ext cx="11017250" cy="6092825"/>
          </a:xfrm>
        </p:spPr>
        <p:txBody>
          <a:bodyPr/>
          <a:lstStyle/>
          <a:p>
            <a:pPr marL="0" indent="538163" algn="just"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Инвагинация фиброзной капсулы внутрь позволяет ликвидировать остаточную полость сложной формы.</a:t>
            </a:r>
          </a:p>
          <a:p>
            <a:pPr marL="0" indent="538163" algn="just"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Применима при множественном поражении или в случае анатомической близости крупных сосудов и желчных протоков.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ru-RU" alt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23888" y="6462713"/>
            <a:ext cx="1101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21.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Инвагинация (схема из открытых источников сети интернет).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31704" y="2579531"/>
            <a:ext cx="5030352" cy="3960324"/>
          </a:xfrm>
          <a:prstGeom prst="rect">
            <a:avLst/>
          </a:prstGeom>
        </p:spPr>
      </p:pic>
      <p:sp>
        <p:nvSpPr>
          <p:cNvPr id="58373" name="Прямоугольник 2"/>
          <p:cNvSpPr>
            <a:spLocks noChangeArrowheads="1"/>
          </p:cNvSpPr>
          <p:nvPr/>
        </p:nvSpPr>
        <p:spPr bwMode="auto">
          <a:xfrm>
            <a:off x="212725" y="115888"/>
            <a:ext cx="118284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Методы ликвидации остаточной полости</a:t>
            </a:r>
            <a:r>
              <a:rPr lang="ru-RU" altLang="ru-RU" sz="1800">
                <a:latin typeface="Times-Roman"/>
              </a:rPr>
              <a:t>: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765175"/>
            <a:ext cx="11017250" cy="6092825"/>
          </a:xfrm>
        </p:spPr>
        <p:txBody>
          <a:bodyPr/>
          <a:lstStyle/>
          <a:p>
            <a:pPr marL="0" indent="538163" algn="just"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Тампонада сальником – мобильный участок большого сальника подводят и распластывают по внутренней поверхности фиброзной капсулы, фиксируя его к ней отдельными швами. </a:t>
            </a:r>
          </a:p>
          <a:p>
            <a:pPr marL="0" indent="538163" algn="just"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Методика проста в исполнении, имеет хорошие послеоперационные результаты.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ru-RU" alt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23888" y="6488113"/>
            <a:ext cx="1101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22.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Тампонада сальником (схема из открытых источников сети интернет).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10676"/>
          <a:stretch/>
        </p:blipFill>
        <p:spPr>
          <a:xfrm>
            <a:off x="3503712" y="2852936"/>
            <a:ext cx="4846225" cy="3657334"/>
          </a:xfrm>
          <a:prstGeom prst="rect">
            <a:avLst/>
          </a:prstGeom>
        </p:spPr>
      </p:pic>
      <p:sp>
        <p:nvSpPr>
          <p:cNvPr id="59397" name="Прямоугольник 2"/>
          <p:cNvSpPr>
            <a:spLocks noChangeArrowheads="1"/>
          </p:cNvSpPr>
          <p:nvPr/>
        </p:nvSpPr>
        <p:spPr bwMode="auto">
          <a:xfrm>
            <a:off x="212725" y="115888"/>
            <a:ext cx="118284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Методы ликвидации остаточной полости</a:t>
            </a:r>
            <a:r>
              <a:rPr lang="ru-RU" altLang="ru-RU" sz="1800">
                <a:latin typeface="Times-Roman"/>
              </a:rPr>
              <a:t>: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885825"/>
            <a:ext cx="11017250" cy="5972175"/>
          </a:xfrm>
        </p:spPr>
        <p:txBody>
          <a:bodyPr/>
          <a:lstStyle/>
          <a:p>
            <a:pPr marL="0" indent="538163" algn="just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Аплатизация (абдоминизация) – субтотальная резекция фиброзной капсулы – применяется при поверхностно расположенных кистах.</a:t>
            </a:r>
          </a:p>
        </p:txBody>
      </p:sp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652463" y="6491288"/>
            <a:ext cx="1101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23. </a:t>
            </a: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Аплатизация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(схема из открытых источников сети интернет).</a:t>
            </a:r>
          </a:p>
        </p:txBody>
      </p:sp>
      <p:pic>
        <p:nvPicPr>
          <p:cNvPr id="8" name="Picture 6" descr="C:\Мои документы\Игорь\Рисунки, снимки диссертации\Рисунки по Вафину\рис 12 в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57" y="2155616"/>
            <a:ext cx="5666632" cy="416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Мои документы\Игорь\Рисунки, снимки диссертации\Рисунки по Вафину\рис 12 б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155616"/>
            <a:ext cx="5394356" cy="416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943475" y="4941888"/>
            <a:ext cx="1439863" cy="574675"/>
          </a:xfrm>
          <a:prstGeom prst="rightArrow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423" name="Прямоугольник 2"/>
          <p:cNvSpPr>
            <a:spLocks noChangeArrowheads="1"/>
          </p:cNvSpPr>
          <p:nvPr/>
        </p:nvSpPr>
        <p:spPr bwMode="auto">
          <a:xfrm>
            <a:off x="212725" y="115888"/>
            <a:ext cx="118284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Методы ликвидации остаточной полости</a:t>
            </a:r>
            <a:r>
              <a:rPr lang="ru-RU" altLang="ru-RU" sz="1800">
                <a:latin typeface="Times-Roman"/>
              </a:rPr>
              <a:t>: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"/>
          <p:cNvSpPr txBox="1">
            <a:spLocks noChangeArrowheads="1"/>
          </p:cNvSpPr>
          <p:nvPr/>
        </p:nvSpPr>
        <p:spPr bwMode="auto">
          <a:xfrm>
            <a:off x="623888" y="6323013"/>
            <a:ext cx="1101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24.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Инвагинация и </a:t>
            </a: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оментопластика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(схема из открытых источников сети интернет).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766763" y="885825"/>
            <a:ext cx="10729912" cy="5435600"/>
          </a:xfrm>
        </p:spPr>
        <p:txBody>
          <a:bodyPr/>
          <a:lstStyle/>
          <a:p>
            <a:pPr marL="0" indent="538163"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Комбинированный метод – сочетание методик. 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b="19760"/>
          <a:stretch/>
        </p:blipFill>
        <p:spPr>
          <a:xfrm>
            <a:off x="2783632" y="1424881"/>
            <a:ext cx="6433646" cy="4896544"/>
          </a:xfrm>
          <a:prstGeom prst="rect">
            <a:avLst/>
          </a:prstGeom>
        </p:spPr>
      </p:pic>
      <p:sp>
        <p:nvSpPr>
          <p:cNvPr id="61445" name="Прямоугольник 2"/>
          <p:cNvSpPr>
            <a:spLocks noChangeArrowheads="1"/>
          </p:cNvSpPr>
          <p:nvPr/>
        </p:nvSpPr>
        <p:spPr bwMode="auto">
          <a:xfrm>
            <a:off x="212725" y="115888"/>
            <a:ext cx="118284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Методы ликвидации остаточной полости</a:t>
            </a:r>
            <a:r>
              <a:rPr lang="ru-RU" altLang="ru-RU" sz="1800">
                <a:latin typeface="Times-Roman"/>
              </a:rPr>
              <a:t>: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/>
          <p:cNvSpPr txBox="1">
            <a:spLocks noChangeArrowheads="1"/>
          </p:cNvSpPr>
          <p:nvPr/>
        </p:nvSpPr>
        <p:spPr bwMode="auto">
          <a:xfrm>
            <a:off x="623888" y="6400800"/>
            <a:ext cx="11017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25.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Сквозное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дренирование (схема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из открытых источников сети интернет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67" name="Объект 6"/>
          <p:cNvSpPr>
            <a:spLocks noGrp="1"/>
          </p:cNvSpPr>
          <p:nvPr>
            <p:ph idx="1"/>
          </p:nvPr>
        </p:nvSpPr>
        <p:spPr>
          <a:xfrm>
            <a:off x="623888" y="836613"/>
            <a:ext cx="11017250" cy="5484812"/>
          </a:xfrm>
        </p:spPr>
        <p:txBody>
          <a:bodyPr/>
          <a:lstStyle/>
          <a:p>
            <a:pPr marL="0" indent="538163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Методика сквозного транспеченочного дренирования.</a:t>
            </a:r>
          </a:p>
        </p:txBody>
      </p:sp>
      <p:pic>
        <p:nvPicPr>
          <p:cNvPr id="6246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308100"/>
            <a:ext cx="72009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Прямоугольник 2"/>
          <p:cNvSpPr>
            <a:spLocks noChangeArrowheads="1"/>
          </p:cNvSpPr>
          <p:nvPr/>
        </p:nvSpPr>
        <p:spPr bwMode="auto">
          <a:xfrm>
            <a:off x="212725" y="115888"/>
            <a:ext cx="118284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Методы ликвидации остаточной полости</a:t>
            </a:r>
            <a:r>
              <a:rPr lang="ru-RU" altLang="ru-RU" sz="1800">
                <a:latin typeface="Times-Roman"/>
              </a:rPr>
              <a:t>: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1"/>
          <p:cNvSpPr txBox="1">
            <a:spLocks noChangeArrowheads="1"/>
          </p:cNvSpPr>
          <p:nvPr/>
        </p:nvSpPr>
        <p:spPr bwMode="auto">
          <a:xfrm>
            <a:off x="457200" y="6215063"/>
            <a:ext cx="6624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26.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Концевое дренирование (схема из открытых источников сети интернет).</a:t>
            </a:r>
          </a:p>
        </p:txBody>
      </p:sp>
      <p:sp>
        <p:nvSpPr>
          <p:cNvPr id="63491" name="Объект 6"/>
          <p:cNvSpPr>
            <a:spLocks noGrp="1"/>
          </p:cNvSpPr>
          <p:nvPr>
            <p:ph idx="1"/>
          </p:nvPr>
        </p:nvSpPr>
        <p:spPr>
          <a:xfrm>
            <a:off x="623888" y="836613"/>
            <a:ext cx="11017250" cy="5484812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Методика концевого дренирования.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4992" y="1385459"/>
            <a:ext cx="6493514" cy="4829272"/>
          </a:xfrm>
          <a:prstGeom prst="rect">
            <a:avLst/>
          </a:prstGeom>
        </p:spPr>
      </p:pic>
      <p:sp>
        <p:nvSpPr>
          <p:cNvPr id="63493" name="Прямоугольник 2"/>
          <p:cNvSpPr>
            <a:spLocks noChangeArrowheads="1"/>
          </p:cNvSpPr>
          <p:nvPr/>
        </p:nvSpPr>
        <p:spPr bwMode="auto">
          <a:xfrm>
            <a:off x="212725" y="115888"/>
            <a:ext cx="118284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Методы ликвидации остаточной полости</a:t>
            </a:r>
            <a:r>
              <a:rPr lang="ru-RU" altLang="ru-RU" sz="1800">
                <a:latin typeface="Times-Roman"/>
              </a:rPr>
              <a:t>:</a:t>
            </a:r>
          </a:p>
        </p:txBody>
      </p:sp>
      <p:pic>
        <p:nvPicPr>
          <p:cNvPr id="6349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63" y="1381125"/>
            <a:ext cx="431165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38" y="1336675"/>
            <a:ext cx="2097087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Прямоугольник 5"/>
          <p:cNvSpPr>
            <a:spLocks noChangeArrowheads="1"/>
          </p:cNvSpPr>
          <p:nvPr/>
        </p:nvSpPr>
        <p:spPr bwMode="auto">
          <a:xfrm>
            <a:off x="7126298" y="6213475"/>
            <a:ext cx="4914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27. </a:t>
            </a: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Фистулография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– остаточная полость (фото собственного наблюдения).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Прямоугольник 4"/>
          <p:cNvSpPr>
            <a:spLocks noChangeArrowheads="1"/>
          </p:cNvSpPr>
          <p:nvPr/>
        </p:nvSpPr>
        <p:spPr bwMode="auto">
          <a:xfrm>
            <a:off x="762000" y="6243638"/>
            <a:ext cx="107299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28. </a:t>
            </a: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Марсупилизация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(Атлас операций на брюшной стенке и органах брюшной полости / В.Н. </a:t>
            </a: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Войленко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А.И. </a:t>
            </a: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Меделян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В.М. Омельченко. - М.: Медицина, 1965. – 606 с.).</a:t>
            </a:r>
          </a:p>
        </p:txBody>
      </p:sp>
      <p:pic>
        <p:nvPicPr>
          <p:cNvPr id="6451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6" b="6305"/>
          <a:stretch>
            <a:fillRect/>
          </a:stretch>
        </p:blipFill>
        <p:spPr bwMode="auto">
          <a:xfrm>
            <a:off x="3246438" y="1714500"/>
            <a:ext cx="5761037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Прямоугольник 2"/>
          <p:cNvSpPr>
            <a:spLocks noChangeArrowheads="1"/>
          </p:cNvSpPr>
          <p:nvPr/>
        </p:nvSpPr>
        <p:spPr bwMode="auto">
          <a:xfrm>
            <a:off x="212725" y="115888"/>
            <a:ext cx="118284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Методы ликвидации остаточной полости</a:t>
            </a:r>
            <a:r>
              <a:rPr lang="ru-RU" altLang="ru-RU" sz="1800">
                <a:latin typeface="Times-Roman"/>
              </a:rPr>
              <a:t>:</a:t>
            </a:r>
          </a:p>
        </p:txBody>
      </p:sp>
      <p:sp>
        <p:nvSpPr>
          <p:cNvPr id="64517" name="Прямоугольник 2"/>
          <p:cNvSpPr>
            <a:spLocks noChangeArrowheads="1"/>
          </p:cNvSpPr>
          <p:nvPr/>
        </p:nvSpPr>
        <p:spPr bwMode="auto">
          <a:xfrm>
            <a:off x="762000" y="839788"/>
            <a:ext cx="107299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81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Марсупилизация – подшивание краев фиброзной капсулы к париетальной брюшине.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Прямоугольник 1"/>
          <p:cNvSpPr>
            <a:spLocks noChangeArrowheads="1"/>
          </p:cNvSpPr>
          <p:nvPr/>
        </p:nvSpPr>
        <p:spPr bwMode="auto">
          <a:xfrm>
            <a:off x="725488" y="1052513"/>
            <a:ext cx="1080135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538163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Внутреннее дренирование остаточной полости:</a:t>
            </a:r>
          </a:p>
          <a:p>
            <a:pPr indent="538163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00000"/>
              </a:lnSpc>
              <a:spcBef>
                <a:spcPct val="0"/>
              </a:spcBef>
              <a:buFont typeface="+mj-lt"/>
              <a:buAutoNum type="arabicParenR"/>
              <a:defRPr/>
            </a:pP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цистэнтероанастомоз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 сшивание остаточной полости тощей кишкой, «выключенную» по 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14350" indent="-514350" algn="just">
              <a:lnSpc>
                <a:spcPct val="100000"/>
              </a:lnSpc>
              <a:spcBef>
                <a:spcPct val="0"/>
              </a:spcBef>
              <a:buFont typeface="+mj-lt"/>
              <a:buAutoNum type="arabicParenR"/>
              <a:defRPr/>
            </a:pP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цистгастроанастомоз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 сшивание остаточной полости с желудком через трубку, сформированную из его стенки. </a:t>
            </a:r>
          </a:p>
          <a:p>
            <a:pPr marL="514350" indent="-514350" algn="just">
              <a:lnSpc>
                <a:spcPct val="100000"/>
              </a:lnSpc>
              <a:spcBef>
                <a:spcPct val="0"/>
              </a:spcBef>
              <a:buFont typeface="+mj-lt"/>
              <a:buAutoNum type="arabicParenR"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38163"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Подобные операции редки !!!</a:t>
            </a:r>
          </a:p>
          <a:p>
            <a:pPr indent="538163"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38163"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Единственное показание -  обильное истечение желчи из полости кисты (при этом магистральные желчные протоки свободно проходимы).</a:t>
            </a:r>
          </a:p>
        </p:txBody>
      </p:sp>
      <p:sp>
        <p:nvSpPr>
          <p:cNvPr id="65539" name="Прямоугольник 2"/>
          <p:cNvSpPr>
            <a:spLocks noChangeArrowheads="1"/>
          </p:cNvSpPr>
          <p:nvPr/>
        </p:nvSpPr>
        <p:spPr bwMode="auto">
          <a:xfrm>
            <a:off x="212725" y="115888"/>
            <a:ext cx="118284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Методы ликвидации остаточной полости</a:t>
            </a:r>
            <a:r>
              <a:rPr lang="ru-RU" altLang="ru-RU" sz="1800">
                <a:latin typeface="Times-Roman"/>
              </a:rPr>
              <a:t>: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080625" cy="57626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Альвеококкоз печени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15938" y="692150"/>
          <a:ext cx="11160125" cy="58308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28411">
                  <a:extLst>
                    <a:ext uri="{9D8B030D-6E8A-4147-A177-3AD203B41FA5}">
                      <a16:colId xmlns:a16="http://schemas.microsoft.com/office/drawing/2014/main" val="2243185121"/>
                    </a:ext>
                  </a:extLst>
                </a:gridCol>
                <a:gridCol w="3911672">
                  <a:extLst>
                    <a:ext uri="{9D8B030D-6E8A-4147-A177-3AD203B41FA5}">
                      <a16:colId xmlns:a16="http://schemas.microsoft.com/office/drawing/2014/main" val="4104728104"/>
                    </a:ext>
                  </a:extLst>
                </a:gridCol>
                <a:gridCol w="3720042">
                  <a:extLst>
                    <a:ext uri="{9D8B030D-6E8A-4147-A177-3AD203B41FA5}">
                      <a16:colId xmlns:a16="http://schemas.microsoft.com/office/drawing/2014/main" val="3451419255"/>
                    </a:ext>
                  </a:extLst>
                </a:gridCol>
              </a:tblGrid>
              <a:tr h="82298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Дифференциальные признаки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Эхинококкоз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Альвеококкоз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extLst>
                  <a:ext uri="{0D108BD9-81ED-4DB2-BD59-A6C34878D82A}">
                    <a16:rowId xmlns:a16="http://schemas.microsoft.com/office/drawing/2014/main" val="3383782417"/>
                  </a:ext>
                </a:extLst>
              </a:tr>
              <a:tr h="472136"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Возбудитель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Echinococcus </a:t>
                      </a:r>
                      <a:r>
                        <a:rPr lang="en-US" sz="2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granulosus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Echinococcus </a:t>
                      </a:r>
                      <a:r>
                        <a:rPr lang="en-US" sz="2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multilocularis</a:t>
                      </a:r>
                      <a:r>
                        <a:rPr lang="en-US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extLst>
                  <a:ext uri="{0D108BD9-81ED-4DB2-BD59-A6C34878D82A}">
                    <a16:rowId xmlns:a16="http://schemas.microsoft.com/office/drawing/2014/main" val="3480730925"/>
                  </a:ext>
                </a:extLst>
              </a:tr>
              <a:tr h="1767858"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Строение кисты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Пузырь наполненный жидкостью со сколексами, 2 оболочки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Конгломерат мелких пузырьков,</a:t>
                      </a:r>
                      <a:r>
                        <a:rPr lang="ru-RU" sz="2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соединенных соединительной тканью, сколексы присутствуют не всегда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extLst>
                  <a:ext uri="{0D108BD9-81ED-4DB2-BD59-A6C34878D82A}">
                    <a16:rowId xmlns:a16="http://schemas.microsoft.com/office/drawing/2014/main" val="2071925321"/>
                  </a:ext>
                </a:extLst>
              </a:tr>
              <a:tr h="1198478"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Фиброзная капсула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Фиброзная капсула – обязательный элемент</a:t>
                      </a:r>
                    </a:p>
                  </a:txBody>
                  <a:tcPr marL="91430" marR="91430"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Фиброзная капсула не выражена – не успевает формироваться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extLst>
                  <a:ext uri="{0D108BD9-81ED-4DB2-BD59-A6C34878D82A}">
                    <a16:rowId xmlns:a16="http://schemas.microsoft.com/office/drawing/2014/main" val="313936631"/>
                  </a:ext>
                </a:extLst>
              </a:tr>
              <a:tr h="1097300"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Тип роста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Экспансивный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Инфильтративный (схож со злокачественной опухолью)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extLst>
                  <a:ext uri="{0D108BD9-81ED-4DB2-BD59-A6C34878D82A}">
                    <a16:rowId xmlns:a16="http://schemas.microsoft.com/office/drawing/2014/main" val="1722747136"/>
                  </a:ext>
                </a:extLst>
              </a:tr>
              <a:tr h="472136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Темп роста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Медленный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Сравнительно быстрый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31" marB="45731"/>
                </a:tc>
                <a:extLst>
                  <a:ext uri="{0D108BD9-81ED-4DB2-BD59-A6C34878D82A}">
                    <a16:rowId xmlns:a16="http://schemas.microsoft.com/office/drawing/2014/main" val="7252595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765175"/>
            <a:ext cx="10240962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Прямоугольник 4"/>
          <p:cNvSpPr>
            <a:spLocks noChangeArrowheads="1"/>
          </p:cNvSpPr>
          <p:nvPr/>
        </p:nvSpPr>
        <p:spPr bwMode="auto">
          <a:xfrm>
            <a:off x="695325" y="6243638"/>
            <a:ext cx="10872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29.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Отличие кистозной формы эхинококка и </a:t>
            </a: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альвеококка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/>
              <a:t>(рисунок из открытых источников сети интернет).</a:t>
            </a:r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080625" cy="57626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Альвеококкоз печени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15888"/>
            <a:ext cx="10801350" cy="79216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Жизненный</a:t>
            </a:r>
            <a:r>
              <a:rPr lang="ru-RU" altLang="ru-RU" sz="4800" b="1" smtClean="0">
                <a:latin typeface="Arial" panose="020B0604020202020204" pitchFamily="34" charset="0"/>
                <a:cs typeface="Arial" panose="020B0604020202020204" pitchFamily="34" charset="0"/>
              </a:rPr>
              <a:t> цикл</a:t>
            </a:r>
          </a:p>
        </p:txBody>
      </p:sp>
      <p:sp>
        <p:nvSpPr>
          <p:cNvPr id="8195" name="Объект 1"/>
          <p:cNvSpPr>
            <a:spLocks noGrp="1"/>
          </p:cNvSpPr>
          <p:nvPr>
            <p:ph idx="1"/>
          </p:nvPr>
        </p:nvSpPr>
        <p:spPr>
          <a:xfrm>
            <a:off x="695325" y="765175"/>
            <a:ext cx="10801350" cy="6092825"/>
          </a:xfrm>
        </p:spPr>
        <p:txBody>
          <a:bodyPr/>
          <a:lstStyle/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После закрепления в определенном участке органа (печени) онкосфера начинает увеличиваться - образуется сферическая киста (метацестода), которая постепенно увеличивается. Внутри кисты образуются протосколексы и дочерние кисты.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 Рост кисты медленный, но постоянный. В год она увеличивается от нескольких миллиметров до 5 см.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Окончательный хозяин инфицируется, проглатывая инфицированные органы промежуточного хозяина.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После проглатывания ювенильные личинки проникают внутрь организма и закрепляются на слизистой оболочке кишечника, развиваются во взрослые стадии в течение 32–80 дней.</a:t>
            </a:r>
          </a:p>
          <a:p>
            <a:pPr marL="0" indent="538163" algn="just" eaLnBrk="1" hangingPunct="1">
              <a:buFont typeface="Arial" panose="020B0604020202020204" pitchFamily="34" charset="0"/>
              <a:buNone/>
            </a:pP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Человек – тупиковый путь в жизненном цикле!!!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87375" y="692150"/>
          <a:ext cx="11017250" cy="58832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27896">
                  <a:extLst>
                    <a:ext uri="{9D8B030D-6E8A-4147-A177-3AD203B41FA5}">
                      <a16:colId xmlns:a16="http://schemas.microsoft.com/office/drawing/2014/main" val="2243185121"/>
                    </a:ext>
                  </a:extLst>
                </a:gridCol>
                <a:gridCol w="3852937">
                  <a:extLst>
                    <a:ext uri="{9D8B030D-6E8A-4147-A177-3AD203B41FA5}">
                      <a16:colId xmlns:a16="http://schemas.microsoft.com/office/drawing/2014/main" val="4104728104"/>
                    </a:ext>
                  </a:extLst>
                </a:gridCol>
                <a:gridCol w="3636417">
                  <a:extLst>
                    <a:ext uri="{9D8B030D-6E8A-4147-A177-3AD203B41FA5}">
                      <a16:colId xmlns:a16="http://schemas.microsoft.com/office/drawing/2014/main" val="3451419255"/>
                    </a:ext>
                  </a:extLst>
                </a:gridCol>
              </a:tblGrid>
              <a:tr h="82321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Дифференциальные признаки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Эхинококкоз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Альвеококкоз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:a16="http://schemas.microsoft.com/office/drawing/2014/main" val="3383782417"/>
                  </a:ext>
                </a:extLst>
              </a:tr>
              <a:tr h="762067"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Длина</a:t>
                      </a:r>
                      <a:r>
                        <a:rPr lang="ru-RU" sz="2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половозрелого паразита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 – 5,4 мм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 – 3,2 мм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:a16="http://schemas.microsoft.com/office/drawing/2014/main" val="3480730925"/>
                  </a:ext>
                </a:extLst>
              </a:tr>
              <a:tr h="1432664"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Хозяева</a:t>
                      </a:r>
                      <a:r>
                        <a:rPr lang="ru-RU" sz="2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промежуточные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Крупный и мелкий рогатый скот, олени, лоси, свиньи, кабаны, кенгуру, верблюды, человек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Дикие мышевидные грызуны,</a:t>
                      </a:r>
                      <a:r>
                        <a:rPr lang="ru-RU" sz="2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человек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:a16="http://schemas.microsoft.com/office/drawing/2014/main" val="2071925321"/>
                  </a:ext>
                </a:extLst>
              </a:tr>
              <a:tr h="1432664"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Органы мишени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 - печень.</a:t>
                      </a:r>
                    </a:p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Может локализоваться во всех тканях и органах человека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97% - печень.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Очень редко поражает другие органы</a:t>
                      </a: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:a16="http://schemas.microsoft.com/office/drawing/2014/main" val="313936631"/>
                  </a:ext>
                </a:extLst>
              </a:tr>
              <a:tr h="1432664"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Состояние печени при осмотре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Консистенция </a:t>
                      </a:r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печени при</a:t>
                      </a:r>
                      <a:r>
                        <a:rPr lang="ru-RU" sz="2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объективном осмотре не изменена. Поверхность гладкая, контур ровный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пальпации печень каменистой плотности. Поверхность неровная, бугристая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:a16="http://schemas.microsoft.com/office/drawing/2014/main" val="113526529"/>
                  </a:ext>
                </a:extLst>
              </a:tr>
            </a:tbl>
          </a:graphicData>
        </a:graphic>
      </p:graphicFrame>
      <p:sp>
        <p:nvSpPr>
          <p:cNvPr id="6863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080625" cy="57626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Альвеококкоз печени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Прямоугольник 4"/>
          <p:cNvSpPr>
            <a:spLocks noChangeArrowheads="1"/>
          </p:cNvSpPr>
          <p:nvPr/>
        </p:nvSpPr>
        <p:spPr bwMode="auto">
          <a:xfrm>
            <a:off x="839416" y="6375401"/>
            <a:ext cx="1051316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30.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Макропрепарат. </a:t>
            </a: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Альвеококкоз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печени (фото собственного наблюдения). </a:t>
            </a:r>
            <a:endParaRPr lang="ru-RU" altLang="ru-RU" sz="1800" dirty="0"/>
          </a:p>
        </p:txBody>
      </p:sp>
      <p:pic>
        <p:nvPicPr>
          <p:cNvPr id="69635" name="Picture 4" descr="http://dic.academic.ru/pictures/enc_medicine/02121538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379" y="643013"/>
            <a:ext cx="6775005" cy="566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080625" cy="57626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Альвеококкоз печени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87375" y="908050"/>
          <a:ext cx="11017250" cy="478631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27896">
                  <a:extLst>
                    <a:ext uri="{9D8B030D-6E8A-4147-A177-3AD203B41FA5}">
                      <a16:colId xmlns:a16="http://schemas.microsoft.com/office/drawing/2014/main" val="2243185121"/>
                    </a:ext>
                  </a:extLst>
                </a:gridCol>
                <a:gridCol w="3780929">
                  <a:extLst>
                    <a:ext uri="{9D8B030D-6E8A-4147-A177-3AD203B41FA5}">
                      <a16:colId xmlns:a16="http://schemas.microsoft.com/office/drawing/2014/main" val="4104728104"/>
                    </a:ext>
                  </a:extLst>
                </a:gridCol>
                <a:gridCol w="3708425">
                  <a:extLst>
                    <a:ext uri="{9D8B030D-6E8A-4147-A177-3AD203B41FA5}">
                      <a16:colId xmlns:a16="http://schemas.microsoft.com/office/drawing/2014/main" val="3451419255"/>
                    </a:ext>
                  </a:extLst>
                </a:gridCol>
              </a:tblGrid>
              <a:tr h="82322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Дифференциальные признаки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Эхинококкоз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Альвеококкоз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/>
                </a:tc>
                <a:extLst>
                  <a:ext uri="{0D108BD9-81ED-4DB2-BD59-A6C34878D82A}">
                    <a16:rowId xmlns:a16="http://schemas.microsoft.com/office/drawing/2014/main" val="3383782417"/>
                  </a:ext>
                </a:extLst>
              </a:tr>
              <a:tr h="762146"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 Вероятность метастазирования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9" marB="45739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Низкая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9" marB="45739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Высокая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9" marB="45739"/>
                </a:tc>
                <a:extLst>
                  <a:ext uri="{0D108BD9-81ED-4DB2-BD59-A6C34878D82A}">
                    <a16:rowId xmlns:a16="http://schemas.microsoft.com/office/drawing/2014/main" val="3735661279"/>
                  </a:ext>
                </a:extLst>
              </a:tr>
              <a:tr h="1432803"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 Особенности клинической картины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клинических стадии 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Стадии те же. Длительный</a:t>
                      </a:r>
                      <a:r>
                        <a:rPr lang="ru-RU" sz="2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бессимптомный период.</a:t>
                      </a:r>
                      <a:endParaRPr lang="ru-RU" sz="2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Стадия 1 быстро переходит в стадию 3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/>
                </a:tc>
                <a:extLst>
                  <a:ext uri="{0D108BD9-81ED-4DB2-BD59-A6C34878D82A}">
                    <a16:rowId xmlns:a16="http://schemas.microsoft.com/office/drawing/2014/main" val="3161885751"/>
                  </a:ext>
                </a:extLst>
              </a:tr>
              <a:tr h="1768137"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 Особенности УЗИ и КТ визуализации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 четкие контуры,</a:t>
                      </a:r>
                      <a:r>
                        <a:rPr lang="ru-RU" sz="2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характерная слоистость стенки, </a:t>
                      </a:r>
                      <a:r>
                        <a:rPr lang="ru-RU" sz="2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детритоподобное</a:t>
                      </a:r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содержимое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Выглядит как </a:t>
                      </a:r>
                      <a:r>
                        <a:rPr lang="ru-RU" sz="2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изоэхогенная</a:t>
                      </a:r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опухоль с неровными нечеткими контурами (по типу «грозди винограда»)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/>
                </a:tc>
                <a:extLst>
                  <a:ext uri="{0D108BD9-81ED-4DB2-BD59-A6C34878D82A}">
                    <a16:rowId xmlns:a16="http://schemas.microsoft.com/office/drawing/2014/main" val="1609227466"/>
                  </a:ext>
                </a:extLst>
              </a:tr>
            </a:tbl>
          </a:graphicData>
        </a:graphic>
      </p:graphicFrame>
      <p:sp>
        <p:nvSpPr>
          <p:cNvPr id="70680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080625" cy="57626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Альвеококкоз печени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827088"/>
            <a:ext cx="7058025" cy="5292725"/>
          </a:xfrm>
        </p:spPr>
      </p:pic>
      <p:sp>
        <p:nvSpPr>
          <p:cNvPr id="71683" name="Прямоугольник 6"/>
          <p:cNvSpPr>
            <a:spLocks noChangeArrowheads="1"/>
          </p:cNvSpPr>
          <p:nvPr/>
        </p:nvSpPr>
        <p:spPr bwMode="auto">
          <a:xfrm>
            <a:off x="695325" y="6199188"/>
            <a:ext cx="10801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Рисунок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31.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Ультразвуковое исследование. Вовлечение нижней полой вены в патологический процесс при </a:t>
            </a:r>
            <a:r>
              <a:rPr lang="ru-RU" alt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альвеококке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печени (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http://www.echinococcus.ru/alveokokk-pecheni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altLang="ru-RU" sz="1800" dirty="0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080625" cy="57626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Альвеококкоз печени</a:t>
            </a:r>
          </a:p>
        </p:txBody>
      </p:sp>
      <p:sp>
        <p:nvSpPr>
          <p:cNvPr id="2" name="Овал 1"/>
          <p:cNvSpPr/>
          <p:nvPr/>
        </p:nvSpPr>
        <p:spPr>
          <a:xfrm>
            <a:off x="7032104" y="1844675"/>
            <a:ext cx="2232248" cy="2016125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3647728" y="1988840"/>
            <a:ext cx="4536504" cy="28895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3888" y="881063"/>
          <a:ext cx="11017250" cy="55473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27896">
                  <a:extLst>
                    <a:ext uri="{9D8B030D-6E8A-4147-A177-3AD203B41FA5}">
                      <a16:colId xmlns:a16="http://schemas.microsoft.com/office/drawing/2014/main" val="2243185121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4104728104"/>
                    </a:ext>
                  </a:extLst>
                </a:gridCol>
                <a:gridCol w="3744938">
                  <a:extLst>
                    <a:ext uri="{9D8B030D-6E8A-4147-A177-3AD203B41FA5}">
                      <a16:colId xmlns:a16="http://schemas.microsoft.com/office/drawing/2014/main" val="3451419255"/>
                    </a:ext>
                  </a:extLst>
                </a:gridCol>
              </a:tblGrid>
              <a:tr h="82287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Дифференциальные признаки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Эхинококкоз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Альвеококкоз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3383782417"/>
                  </a:ext>
                </a:extLst>
              </a:tr>
              <a:tr h="1097145"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 Особенности посмертных изменений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Характерна </a:t>
                      </a:r>
                      <a:r>
                        <a:rPr lang="ru-RU" sz="2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кальцификация</a:t>
                      </a:r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или нагноение кисты 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Характерен распад «опухоли»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5" marB="45715"/>
                </a:tc>
                <a:extLst>
                  <a:ext uri="{0D108BD9-81ED-4DB2-BD59-A6C34878D82A}">
                    <a16:rowId xmlns:a16="http://schemas.microsoft.com/office/drawing/2014/main" val="3097196840"/>
                  </a:ext>
                </a:extLst>
              </a:tr>
              <a:tr h="1432383"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 Особенности </a:t>
                      </a:r>
                      <a:r>
                        <a:rPr lang="ru-RU" sz="2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кальцификации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Киста кальцинируется </a:t>
                      </a:r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всегда только по периферии (фиброзная капсула)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Характерно наличие множества </a:t>
                      </a:r>
                      <a:r>
                        <a:rPr lang="ru-RU" sz="2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петрификатов</a:t>
                      </a:r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в центре</a:t>
                      </a:r>
                      <a:r>
                        <a:rPr lang="ru-RU" sz="2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по периферии</a:t>
                      </a:r>
                    </a:p>
                  </a:txBody>
                  <a:tcPr marL="91439" marR="91439" marT="45715" marB="45715"/>
                </a:tc>
                <a:extLst>
                  <a:ext uri="{0D108BD9-81ED-4DB2-BD59-A6C34878D82A}">
                    <a16:rowId xmlns:a16="http://schemas.microsoft.com/office/drawing/2014/main" val="2767739861"/>
                  </a:ext>
                </a:extLst>
              </a:tr>
              <a:tr h="1432399"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 Возможности хирургической помощи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Преимущественно радикальные</a:t>
                      </a:r>
                      <a:r>
                        <a:rPr lang="ru-RU" sz="2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хирургические вмешательства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Преимущественно паллиативные хирургические вмешательства</a:t>
                      </a: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2458374455"/>
                  </a:ext>
                </a:extLst>
              </a:tr>
              <a:tr h="761923"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 Летальность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2 - 4% </a:t>
                      </a:r>
                    </a:p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(А.В. </a:t>
                      </a:r>
                      <a:r>
                        <a:rPr lang="ru-RU" sz="2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Чжао</a:t>
                      </a:r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2016 г)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15 - 38% </a:t>
                      </a:r>
                    </a:p>
                    <a:p>
                      <a:pPr algn="l"/>
                      <a:r>
                        <a:rPr lang="ru-RU" sz="2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(Б.И. Альперович, 2011 г)</a:t>
                      </a: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3915681399"/>
                  </a:ext>
                </a:extLst>
              </a:tr>
            </a:tbl>
          </a:graphicData>
        </a:graphic>
      </p:graphicFrame>
      <p:sp>
        <p:nvSpPr>
          <p:cNvPr id="72732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688" y="115888"/>
            <a:ext cx="10080625" cy="57626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Альвеококкоз печени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>
          <a:xfrm>
            <a:off x="838200" y="115888"/>
            <a:ext cx="10658475" cy="792162"/>
          </a:xfrm>
        </p:spPr>
        <p:txBody>
          <a:bodyPr/>
          <a:lstStyle/>
          <a:p>
            <a:pPr algn="ctr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Рекомендуемая литература</a:t>
            </a:r>
          </a:p>
        </p:txBody>
      </p:sp>
      <p:sp>
        <p:nvSpPr>
          <p:cNvPr id="73731" name="Объект 2"/>
          <p:cNvSpPr>
            <a:spLocks noGrp="1"/>
          </p:cNvSpPr>
          <p:nvPr>
            <p:ph idx="1"/>
          </p:nvPr>
        </p:nvSpPr>
        <p:spPr>
          <a:xfrm>
            <a:off x="815335" y="908051"/>
            <a:ext cx="10515600" cy="2808982"/>
          </a:xfrm>
        </p:spPr>
        <p:txBody>
          <a:bodyPr/>
          <a:lstStyle/>
          <a:p>
            <a:pPr marL="342900" indent="-342900" algn="just">
              <a:buFont typeface="Calibri Light" panose="020F0302020204030204" pitchFamily="34" charset="0"/>
              <a:buAutoNum type="arabicPeriod"/>
            </a:pP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Хирургия эхинококкоза / Ю.Л. Шевченко, Ф.Г. Назыров – М.: Издательство «Династия», 2016. - 288 с.</a:t>
            </a:r>
          </a:p>
          <a:p>
            <a:pPr marL="342900" indent="-342900" algn="just">
              <a:buFont typeface="Calibri Light" panose="020F0302020204030204" pitchFamily="34" charset="0"/>
              <a:buAutoNum type="arabicPeriod"/>
            </a:pP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Хирургические болезни: учебник / под ред. М.И. Кузина. - 4-е изд., </a:t>
            </a:r>
            <a:r>
              <a:rPr lang="ru-RU" alt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перераб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и доп. – М.: ГЭОТАР-Медиа, 2014. - 992 с.</a:t>
            </a:r>
          </a:p>
          <a:p>
            <a:pPr marL="342900" indent="-342900" algn="just">
              <a:buFont typeface="Calibri Light" panose="020F0302020204030204" pitchFamily="34" charset="0"/>
              <a:buAutoNum type="arabicPeriod"/>
            </a:pP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Хирургические болезни. В 2 томах. Том 1: учебник / под ред. В.С. Савельева, А.И. Кириенко. - 2-е изд., </a:t>
            </a:r>
            <a:r>
              <a:rPr lang="ru-RU" alt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перераб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и доп. – М.: ГЭОТАР-Медиа, 2017. - 720с.</a:t>
            </a:r>
          </a:p>
          <a:p>
            <a:pPr marL="342900" indent="-342900" algn="just">
              <a:buFont typeface="Calibri Light" panose="020F0302020204030204" pitchFamily="34" charset="0"/>
              <a:buAutoNum type="arabicPeriod"/>
            </a:pP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Руководство по хирургии печени и желчевыводящих путей. Том 1 </a:t>
            </a:r>
            <a:r>
              <a:rPr lang="en-US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под ред. А.Е. Борисова – СПб.: Предприятие ЭФА, 2002. - 448 с.</a:t>
            </a:r>
          </a:p>
          <a:p>
            <a:pPr marL="342900" indent="-342900" algn="just">
              <a:buFont typeface="Calibri Light" panose="020F0302020204030204" pitchFamily="34" charset="0"/>
              <a:buAutoNum type="arabicPeriod"/>
            </a:pP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Хирургия печени / Б.И. Альперович – М.: ГЭОТАР-Медиа, 2013. - 352 с.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38199" y="4509120"/>
            <a:ext cx="104927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smtClean="0">
                <a:latin typeface="Arial" panose="020B0604020202020204" pitchFamily="34" charset="0"/>
                <a:cs typeface="Arial" panose="020B0604020202020204" pitchFamily="34" charset="0"/>
              </a:rPr>
              <a:t>Продемонстрированные изображения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заимствованы из общедоступных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интернет-ресурсов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не содержащих указаний на авторов данных материалов и каких-либо ограничений на их заимствование.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63563" y="0"/>
            <a:ext cx="10933112" cy="836613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Жизненный</a:t>
            </a:r>
            <a:r>
              <a:rPr lang="ru-RU" altLang="ru-RU" sz="4800" b="1" smtClean="0">
                <a:latin typeface="Arial" panose="020B0604020202020204" pitchFamily="34" charset="0"/>
                <a:cs typeface="Arial" panose="020B0604020202020204" pitchFamily="34" charset="0"/>
              </a:rPr>
              <a:t> цикл</a:t>
            </a:r>
          </a:p>
        </p:txBody>
      </p:sp>
      <p:pic>
        <p:nvPicPr>
          <p:cNvPr id="921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71513"/>
            <a:ext cx="585628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Прямоугольник 4"/>
          <p:cNvSpPr>
            <a:spLocks noChangeArrowheads="1"/>
          </p:cNvSpPr>
          <p:nvPr/>
        </p:nvSpPr>
        <p:spPr bwMode="auto">
          <a:xfrm>
            <a:off x="695325" y="6216650"/>
            <a:ext cx="10801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Рисунок 1: Схема жизненного цикла (</a:t>
            </a:r>
            <a:r>
              <a:rPr lang="en-US" altLang="ru-RU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Centers for Disease Control and Prevention Image Library, Global Health, Division of Parasitic Diseases and Malaria</a:t>
            </a:r>
            <a:r>
              <a:rPr lang="ru-RU" altLang="ru-RU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ru-RU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115888"/>
            <a:ext cx="11090275" cy="887412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Морфология: строение цестоды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196975"/>
            <a:ext cx="10801350" cy="5256213"/>
          </a:xfrm>
        </p:spPr>
        <p:txBody>
          <a:bodyPr rtlCol="0">
            <a:normAutofit/>
          </a:bodyPr>
          <a:lstStyle/>
          <a:p>
            <a:pPr marL="0" indent="53816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Echinococcus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granulosus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ленточный червь.</a:t>
            </a:r>
          </a:p>
          <a:p>
            <a:pPr marL="0" indent="53816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Половозрелая особь (ц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стода) –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мелкий гельминт длиной до 5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мм. Состоит из:</a:t>
            </a:r>
          </a:p>
          <a:p>
            <a:pPr marL="0" indent="538163" algn="just" eaLnBrk="1" fontAlgn="auto" hangingPunct="1">
              <a:spcAft>
                <a:spcPts val="0"/>
              </a:spcAft>
              <a:buFont typeface="Arial" panose="020B0604020202020204" pitchFamily="34" charset="0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сколекса (головки) с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четырьмя присосками и хоботком с мелкими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крючьями; </a:t>
            </a:r>
          </a:p>
          <a:p>
            <a:pPr marL="0" indent="538163" algn="just" eaLnBrk="1" fontAlgn="auto" hangingPunct="1">
              <a:spcAft>
                <a:spcPts val="0"/>
              </a:spcAft>
              <a:buFont typeface="Arial" panose="020B0604020202020204" pitchFamily="34" charset="0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шейки;</a:t>
            </a:r>
          </a:p>
          <a:p>
            <a:pPr marL="0" indent="538163" algn="just" eaLnBrk="1" fontAlgn="auto" hangingPunct="1">
              <a:spcAft>
                <a:spcPts val="0"/>
              </a:spcAft>
              <a:buFont typeface="Arial" panose="020B0604020202020204" pitchFamily="34" charset="0"/>
              <a:buAutoNum type="arabicParenR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3–5 члеников:</a:t>
            </a:r>
          </a:p>
          <a:p>
            <a:pPr marL="363538" indent="174625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незрелого; </a:t>
            </a:r>
          </a:p>
          <a:p>
            <a:pPr marL="363538" indent="174625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гермафродитного;</a:t>
            </a:r>
          </a:p>
          <a:p>
            <a:pPr marL="363538" indent="174625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зрелого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членика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проглотиды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 с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хорошо развитой маткой, содержащей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800 сформировавшихся яиц. </a:t>
            </a: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2059</TotalTime>
  <Words>4318</Words>
  <Application>Microsoft Office PowerPoint</Application>
  <PresentationFormat>Широкоэкранный</PresentationFormat>
  <Paragraphs>482</Paragraphs>
  <Slides>75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4" baseType="lpstr">
      <vt:lpstr>Arial</vt:lpstr>
      <vt:lpstr>Calibri</vt:lpstr>
      <vt:lpstr>Calibri Light</vt:lpstr>
      <vt:lpstr>PetersburgC</vt:lpstr>
      <vt:lpstr>PetersburgC-Bold</vt:lpstr>
      <vt:lpstr>Times New Roman</vt:lpstr>
      <vt:lpstr>Times-Roman</vt:lpstr>
      <vt:lpstr>Wingdings</vt:lpstr>
      <vt:lpstr>Оформление по умолчанию</vt:lpstr>
      <vt:lpstr> </vt:lpstr>
      <vt:lpstr>Эхинококкоз: определение понятия</vt:lpstr>
      <vt:lpstr>Эпидемиология заболевания</vt:lpstr>
      <vt:lpstr>Жизненный цикл</vt:lpstr>
      <vt:lpstr>Жизненный цикл</vt:lpstr>
      <vt:lpstr>Жизненный цикл</vt:lpstr>
      <vt:lpstr>Жизненный цикл</vt:lpstr>
      <vt:lpstr>Жизненный цикл</vt:lpstr>
      <vt:lpstr>Морфология: строение цестоды</vt:lpstr>
      <vt:lpstr>Морфология: строение цестоды</vt:lpstr>
      <vt:lpstr>Морфология: строение яиц</vt:lpstr>
      <vt:lpstr>Морфология: строение яиц</vt:lpstr>
      <vt:lpstr>Морфология: строение кисты</vt:lpstr>
      <vt:lpstr>Морфология: строение кисты</vt:lpstr>
      <vt:lpstr>Морфология: строение кисты</vt:lpstr>
      <vt:lpstr>Морфология: строение кисты</vt:lpstr>
      <vt:lpstr>Морфология: строение кисты</vt:lpstr>
      <vt:lpstr>Морфология: строение кисты</vt:lpstr>
      <vt:lpstr>Стадии жизнедеятельности эхинококковой кисты</vt:lpstr>
      <vt:lpstr>Стадии жизнедеятельности эхинококковой кисты</vt:lpstr>
      <vt:lpstr>Классификация эхинококкоза:</vt:lpstr>
      <vt:lpstr>Классификация эхинококкоза:</vt:lpstr>
      <vt:lpstr>Классификация эхинококкоза:</vt:lpstr>
      <vt:lpstr>Клиническая картина</vt:lpstr>
      <vt:lpstr>Клиническая картина</vt:lpstr>
      <vt:lpstr>Клиническая картина</vt:lpstr>
      <vt:lpstr>Клиническая картина</vt:lpstr>
      <vt:lpstr>Клиническая картина</vt:lpstr>
      <vt:lpstr>Клиническая картина</vt:lpstr>
      <vt:lpstr>Диагностика</vt:lpstr>
      <vt:lpstr>Презентация PowerPoint</vt:lpstr>
      <vt:lpstr>Презентация PowerPoint</vt:lpstr>
      <vt:lpstr>Диагностика</vt:lpstr>
      <vt:lpstr>Диагностика</vt:lpstr>
      <vt:lpstr>Диагностика</vt:lpstr>
      <vt:lpstr>Диагностика</vt:lpstr>
      <vt:lpstr>Диагностика</vt:lpstr>
      <vt:lpstr>Диагностика</vt:lpstr>
      <vt:lpstr>Диагностика</vt:lpstr>
      <vt:lpstr>Дифференциальная диагностика</vt:lpstr>
      <vt:lpstr>Консервативное лечение эхинококкоза печени</vt:lpstr>
      <vt:lpstr>Оперативное лечение</vt:lpstr>
      <vt:lpstr>Оперативное лечение</vt:lpstr>
      <vt:lpstr>Оперативное лечение</vt:lpstr>
      <vt:lpstr>Оперативное лечение: доступы в хирургии эхинококкоза печени</vt:lpstr>
      <vt:lpstr>Сегменты и доли печени</vt:lpstr>
      <vt:lpstr>Сегменты и доли печени</vt:lpstr>
      <vt:lpstr>Пункционный метод</vt:lpstr>
      <vt:lpstr>Лапароскопическая  эхинококкэктомия</vt:lpstr>
      <vt:lpstr>Лапароскопическая  эхинококкэктомия</vt:lpstr>
      <vt:lpstr>Лапароскопическая эхинококкэктомия</vt:lpstr>
      <vt:lpstr>Способы эхинококкэктомии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Альвеококкоз печени</vt:lpstr>
      <vt:lpstr>Альвеококкоз печени</vt:lpstr>
      <vt:lpstr>Альвеококкоз печени</vt:lpstr>
      <vt:lpstr>Альвеококкоз печени</vt:lpstr>
      <vt:lpstr>Альвеококкоз печени</vt:lpstr>
      <vt:lpstr>Альвеококкоз печени</vt:lpstr>
      <vt:lpstr>Альвеококкоз печени</vt:lpstr>
      <vt:lpstr>Рекомендуемая литература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253</cp:revision>
  <dcterms:created xsi:type="dcterms:W3CDTF">1601-01-01T00:00:00Z</dcterms:created>
  <dcterms:modified xsi:type="dcterms:W3CDTF">2023-01-18T15:07:32Z</dcterms:modified>
</cp:coreProperties>
</file>